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9" d="100"/>
          <a:sy n="79" d="100"/>
        </p:scale>
        <p:origin x="-384" y="-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BEF673-0E48-4FC9-9B81-A221BEF73938}" type="datetimeFigureOut">
              <a:rPr lang="hr-HR" smtClean="0"/>
              <a:t>09.11.2018</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0D07D40-8D16-4965-A8DA-5DFAC1482E31}"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994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BEF673-0E48-4FC9-9B81-A221BEF73938}" type="datetimeFigureOut">
              <a:rPr lang="hr-HR" smtClean="0"/>
              <a:t>09.11.2018</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3423248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BEF673-0E48-4FC9-9B81-A221BEF73938}" type="datetimeFigureOut">
              <a:rPr lang="hr-HR" smtClean="0"/>
              <a:t>09.11.2018</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0D07D40-8D16-4965-A8DA-5DFAC1482E31}"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09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BEF673-0E48-4FC9-9B81-A221BEF73938}" type="datetimeFigureOut">
              <a:rPr lang="hr-HR" smtClean="0"/>
              <a:t>09.11.2018</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865302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BEF673-0E48-4FC9-9B81-A221BEF73938}" type="datetimeFigureOut">
              <a:rPr lang="hr-HR" smtClean="0"/>
              <a:t>09.11.2018</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64637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BEF673-0E48-4FC9-9B81-A221BEF73938}" type="datetimeFigureOut">
              <a:rPr lang="hr-HR" smtClean="0"/>
              <a:t>09.11.2018</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227625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CBEF673-0E48-4FC9-9B81-A221BEF73938}" type="datetimeFigureOut">
              <a:rPr lang="hr-HR" smtClean="0"/>
              <a:t>09.11.2018</a:t>
            </a:fld>
            <a:endParaRPr lang="hr-H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hr-HR"/>
          </a:p>
        </p:txBody>
      </p:sp>
      <p:sp>
        <p:nvSpPr>
          <p:cNvPr id="9" name="Slide Number Placeholder 8"/>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210612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CBEF673-0E48-4FC9-9B81-A221BEF73938}" type="datetimeFigureOut">
              <a:rPr lang="hr-HR" smtClean="0"/>
              <a:t>09.11.2018</a:t>
            </a:fld>
            <a:endParaRPr lang="hr-H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hr-H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0D07D40-8D16-4965-A8DA-5DFAC1482E31}" type="slidenum">
              <a:rPr lang="hr-HR" smtClean="0"/>
              <a:t>‹#›</a:t>
            </a:fld>
            <a:endParaRPr lang="hr-HR"/>
          </a:p>
        </p:txBody>
      </p:sp>
    </p:spTree>
    <p:extLst>
      <p:ext uri="{BB962C8B-B14F-4D97-AF65-F5344CB8AC3E}">
        <p14:creationId xmlns:p14="http://schemas.microsoft.com/office/powerpoint/2010/main" val="3143010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BEF673-0E48-4FC9-9B81-A221BEF73938}" type="datetimeFigureOut">
              <a:rPr lang="hr-HR" smtClean="0"/>
              <a:t>09.11.2018</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2778458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BEF673-0E48-4FC9-9B81-A221BEF73938}" type="datetimeFigureOut">
              <a:rPr lang="hr-HR" smtClean="0"/>
              <a:t>09.11.2018</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263252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BEF673-0E48-4FC9-9B81-A221BEF73938}" type="datetimeFigureOut">
              <a:rPr lang="hr-HR" smtClean="0"/>
              <a:t>09.11.2018</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0D07D40-8D16-4965-A8DA-5DFAC1482E31}" type="slidenum">
              <a:rPr lang="hr-HR" smtClean="0"/>
              <a:t>‹#›</a:t>
            </a:fld>
            <a:endParaRPr lang="hr-HR"/>
          </a:p>
        </p:txBody>
      </p:sp>
    </p:spTree>
    <p:extLst>
      <p:ext uri="{BB962C8B-B14F-4D97-AF65-F5344CB8AC3E}">
        <p14:creationId xmlns:p14="http://schemas.microsoft.com/office/powerpoint/2010/main" val="398387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CBEF673-0E48-4FC9-9B81-A221BEF73938}" type="datetimeFigureOut">
              <a:rPr lang="hr-HR" smtClean="0"/>
              <a:t>09.11.2018</a:t>
            </a:fld>
            <a:endParaRPr lang="hr-H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hr-H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0D07D40-8D16-4965-A8DA-5DFAC1482E31}" type="slidenum">
              <a:rPr lang="hr-HR" smtClean="0"/>
              <a:t>‹#›</a:t>
            </a:fld>
            <a:endParaRPr lang="hr-H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96421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malesevicm@opstina-brod.net" TargetMode="External"/><Relationship Id="rId2" Type="http://schemas.openxmlformats.org/officeDocument/2006/relationships/hyperlink" Target="mailto:grabovacb@opstina-brod.net"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mailto:pantics@opstina-brod.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10593" y="-56197"/>
            <a:ext cx="10058400" cy="3978840"/>
          </a:xfrm>
        </p:spPr>
        <p:txBody>
          <a:bodyPr>
            <a:normAutofit/>
          </a:bodyPr>
          <a:lstStyle/>
          <a:p>
            <a:pPr algn="ctr"/>
            <a:r>
              <a:rPr lang="hr-HR" sz="6000" b="1" dirty="0" smtClean="0">
                <a:effectLst>
                  <a:outerShdw blurRad="38100" dist="38100" dir="2700000" algn="tl">
                    <a:srgbClr val="000000">
                      <a:alpha val="43137"/>
                    </a:srgbClr>
                  </a:outerShdw>
                </a:effectLst>
              </a:rPr>
              <a:t/>
            </a:r>
            <a:br>
              <a:rPr lang="hr-HR" sz="6000" b="1" dirty="0" smtClean="0">
                <a:effectLst>
                  <a:outerShdw blurRad="38100" dist="38100" dir="2700000" algn="tl">
                    <a:srgbClr val="000000">
                      <a:alpha val="43137"/>
                    </a:srgbClr>
                  </a:outerShdw>
                </a:effectLst>
              </a:rPr>
            </a:br>
            <a:r>
              <a:rPr lang="hr-HR" sz="6000" b="1" dirty="0" smtClean="0">
                <a:effectLst>
                  <a:outerShdw blurRad="38100" dist="38100" dir="2700000" algn="tl">
                    <a:srgbClr val="000000">
                      <a:alpha val="43137"/>
                    </a:srgbClr>
                  </a:outerShdw>
                </a:effectLst>
              </a:rPr>
              <a:t>LOCAL DEVELOPMENT DEPARTMENT</a:t>
            </a:r>
            <a:endParaRPr lang="hr-HR" sz="60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9329530" y="8918094"/>
            <a:ext cx="9144000" cy="1655762"/>
          </a:xfrm>
        </p:spPr>
        <p:txBody>
          <a:bodyPr/>
          <a:lstStyle/>
          <a:p>
            <a:endParaRPr lang="hr-HR" dirty="0"/>
          </a:p>
        </p:txBody>
      </p:sp>
      <p:sp>
        <p:nvSpPr>
          <p:cNvPr id="6" name="Title 1"/>
          <p:cNvSpPr txBox="1">
            <a:spLocks/>
          </p:cNvSpPr>
          <p:nvPr/>
        </p:nvSpPr>
        <p:spPr>
          <a:xfrm>
            <a:off x="6844655" y="2316163"/>
            <a:ext cx="9144000" cy="2387600"/>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r-Cyrl-RS" dirty="0" smtClean="0"/>
              <a:t/>
            </a:r>
            <a:br>
              <a:rPr lang="sr-Cyrl-RS" dirty="0" smtClean="0"/>
            </a:br>
            <a:r>
              <a:rPr lang="sr-Cyrl-RS" dirty="0" smtClean="0"/>
              <a:t/>
            </a:r>
            <a:br>
              <a:rPr lang="sr-Cyrl-RS" dirty="0" smtClean="0"/>
            </a:br>
            <a:endParaRPr lang="hr-HR" dirty="0"/>
          </a:p>
        </p:txBody>
      </p:sp>
      <p:pic>
        <p:nvPicPr>
          <p:cNvPr id="7" name="Picture 2" descr="grb sa crnim brod 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8347" y="503583"/>
            <a:ext cx="990715" cy="135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Rezultat slika za team together everyone achieves m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2939" y="3509963"/>
            <a:ext cx="2437020" cy="2793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018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normAutofit/>
          </a:bodyPr>
          <a:lstStyle/>
          <a:p>
            <a:pPr algn="ctr"/>
            <a:r>
              <a:rPr lang="hr-HR" b="1" dirty="0" smtClean="0"/>
              <a:t>LOCAL DEVELOPMENT DEPARTMENT</a:t>
            </a:r>
            <a:endParaRPr lang="hr-HR" b="1"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v"/>
            </a:pPr>
            <a:r>
              <a:rPr lang="en-US" dirty="0" smtClean="0"/>
              <a:t>The </a:t>
            </a:r>
            <a:r>
              <a:rPr lang="en-US" dirty="0"/>
              <a:t>department carries out tasks </a:t>
            </a:r>
            <a:r>
              <a:rPr lang="en-US" dirty="0" smtClean="0"/>
              <a:t>related </a:t>
            </a:r>
            <a:r>
              <a:rPr lang="en-US" dirty="0"/>
              <a:t>to the most complex issues of local socio-economic development of the </a:t>
            </a:r>
            <a:r>
              <a:rPr lang="hr-HR" dirty="0" smtClean="0"/>
              <a:t>M</a:t>
            </a:r>
            <a:r>
              <a:rPr lang="en-US" dirty="0" err="1" smtClean="0"/>
              <a:t>unicipality</a:t>
            </a:r>
            <a:r>
              <a:rPr lang="en-US" dirty="0"/>
              <a:t>. It monitors and </a:t>
            </a:r>
            <a:r>
              <a:rPr lang="en-US" dirty="0" smtClean="0"/>
              <a:t>a</a:t>
            </a:r>
            <a:r>
              <a:rPr lang="hr-HR" dirty="0" smtClean="0"/>
              <a:t>ssesses</a:t>
            </a:r>
            <a:r>
              <a:rPr lang="en-US" dirty="0" smtClean="0"/>
              <a:t> </a:t>
            </a:r>
            <a:r>
              <a:rPr lang="en-US" dirty="0"/>
              <a:t>the applicability of the adopted </a:t>
            </a:r>
            <a:r>
              <a:rPr lang="hr-HR" dirty="0" smtClean="0"/>
              <a:t>M</a:t>
            </a:r>
            <a:r>
              <a:rPr lang="en-US" dirty="0" err="1" smtClean="0"/>
              <a:t>unicipal</a:t>
            </a:r>
            <a:r>
              <a:rPr lang="en-US" dirty="0" smtClean="0"/>
              <a:t> </a:t>
            </a:r>
            <a:r>
              <a:rPr lang="hr-HR" dirty="0" smtClean="0"/>
              <a:t>D</a:t>
            </a:r>
            <a:r>
              <a:rPr lang="en-US" dirty="0" err="1" smtClean="0"/>
              <a:t>evelopment</a:t>
            </a:r>
            <a:r>
              <a:rPr lang="en-US" dirty="0" smtClean="0"/>
              <a:t> </a:t>
            </a:r>
            <a:r>
              <a:rPr lang="hr-HR" dirty="0" smtClean="0"/>
              <a:t>S</a:t>
            </a:r>
            <a:r>
              <a:rPr lang="en-US" dirty="0" err="1" smtClean="0"/>
              <a:t>trategy</a:t>
            </a:r>
            <a:r>
              <a:rPr lang="en-US" dirty="0"/>
              <a:t>.</a:t>
            </a:r>
            <a:endParaRPr lang="ru-RU" dirty="0" smtClean="0"/>
          </a:p>
          <a:p>
            <a:pPr algn="just">
              <a:buFont typeface="Wingdings" panose="05000000000000000000" pitchFamily="2" charset="2"/>
              <a:buChar char="v"/>
            </a:pPr>
            <a:r>
              <a:rPr lang="en-US" dirty="0" smtClean="0"/>
              <a:t>The </a:t>
            </a:r>
            <a:r>
              <a:rPr lang="en-US" dirty="0"/>
              <a:t>department performs expert processing and evaluation of the offered solutions by engaging, with the consent of the </a:t>
            </a:r>
            <a:r>
              <a:rPr lang="en-US" dirty="0" smtClean="0"/>
              <a:t>Mayor, consultants </a:t>
            </a:r>
            <a:r>
              <a:rPr lang="en-US" dirty="0"/>
              <a:t>and </a:t>
            </a:r>
            <a:r>
              <a:rPr lang="en-US" dirty="0" smtClean="0"/>
              <a:t>experts for </a:t>
            </a:r>
            <a:r>
              <a:rPr lang="en-US" dirty="0"/>
              <a:t>specific issues and parts of the development plans - municipal development strategy.</a:t>
            </a:r>
            <a:endParaRPr lang="ru-RU" dirty="0" smtClean="0"/>
          </a:p>
          <a:p>
            <a:pPr algn="just">
              <a:buFont typeface="Wingdings" panose="05000000000000000000" pitchFamily="2" charset="2"/>
              <a:buChar char="v"/>
            </a:pPr>
            <a:r>
              <a:rPr lang="ru-RU" dirty="0" smtClean="0"/>
              <a:t> </a:t>
            </a:r>
            <a:r>
              <a:rPr lang="en-US" dirty="0"/>
              <a:t>Participates and coordinates activities with Heads of Departments and other bodies and organizations in the municipality to prepare the </a:t>
            </a:r>
            <a:r>
              <a:rPr lang="en-US" dirty="0" smtClean="0"/>
              <a:t>application</a:t>
            </a:r>
            <a:r>
              <a:rPr lang="hr-HR" dirty="0" smtClean="0"/>
              <a:t>s</a:t>
            </a:r>
            <a:r>
              <a:rPr lang="en-US" dirty="0" smtClean="0"/>
              <a:t> </a:t>
            </a:r>
            <a:r>
              <a:rPr lang="en-US" dirty="0"/>
              <a:t>for donation funds</a:t>
            </a:r>
            <a:r>
              <a:rPr lang="en-US" dirty="0" smtClean="0"/>
              <a:t>.</a:t>
            </a:r>
            <a:endParaRPr lang="hr-HR" dirty="0"/>
          </a:p>
          <a:p>
            <a:pPr algn="just">
              <a:buFont typeface="Wingdings" panose="05000000000000000000" pitchFamily="2" charset="2"/>
              <a:buChar char="v"/>
            </a:pPr>
            <a:r>
              <a:rPr lang="en-US" dirty="0"/>
              <a:t>The department has the task of proposing solutions to create the most favorable conditions for attracting investments and investors to the area of the Municipality with the primary aim of opening new jobs in the real sector.</a:t>
            </a:r>
            <a:endParaRPr lang="hr-HR" dirty="0" smtClean="0"/>
          </a:p>
          <a:p>
            <a:endParaRPr lang="hr-HR" dirty="0"/>
          </a:p>
        </p:txBody>
      </p:sp>
    </p:spTree>
    <p:extLst>
      <p:ext uri="{BB962C8B-B14F-4D97-AF65-F5344CB8AC3E}">
        <p14:creationId xmlns:p14="http://schemas.microsoft.com/office/powerpoint/2010/main" val="859346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5459" y="671133"/>
            <a:ext cx="10480827" cy="5794062"/>
          </a:xfrm>
        </p:spPr>
        <p:txBody>
          <a:bodyPr>
            <a:normAutofit/>
          </a:bodyPr>
          <a:lstStyle/>
          <a:p>
            <a:pPr marL="1471400" lvl="8" indent="0" algn="ctr">
              <a:buNone/>
            </a:pPr>
            <a:r>
              <a:rPr lang="sr-Cyrl-RS" sz="4800" b="1" dirty="0" smtClean="0">
                <a:latin typeface="+mj-lt"/>
              </a:rPr>
              <a:t>О</a:t>
            </a:r>
            <a:r>
              <a:rPr lang="hr-HR" sz="4800" b="1" dirty="0" smtClean="0">
                <a:latin typeface="+mj-lt"/>
              </a:rPr>
              <a:t>RGANIZATIONAL STRUCTURE</a:t>
            </a:r>
          </a:p>
          <a:p>
            <a:pPr marL="1471400" lvl="8" indent="0" algn="ctr">
              <a:buNone/>
            </a:pPr>
            <a:endParaRPr lang="sr-Cyrl-RS" sz="4800" b="1" dirty="0">
              <a:latin typeface="+mj-lt"/>
            </a:endParaRPr>
          </a:p>
          <a:p>
            <a:pPr lvl="8" algn="just">
              <a:buFont typeface="Wingdings" panose="05000000000000000000" pitchFamily="2" charset="2"/>
              <a:buChar char="ü"/>
            </a:pPr>
            <a:r>
              <a:rPr lang="hr-HR" sz="2000" dirty="0" smtClean="0"/>
              <a:t>The </a:t>
            </a:r>
            <a:r>
              <a:rPr lang="en-US" sz="2000" dirty="0" smtClean="0"/>
              <a:t>Head of</a:t>
            </a:r>
            <a:r>
              <a:rPr lang="hr-HR" sz="2000" dirty="0" smtClean="0"/>
              <a:t> The</a:t>
            </a:r>
            <a:r>
              <a:rPr lang="en-US" sz="2000" dirty="0" smtClean="0"/>
              <a:t> </a:t>
            </a:r>
            <a:r>
              <a:rPr lang="hr-HR" sz="2000" dirty="0" smtClean="0"/>
              <a:t>D</a:t>
            </a:r>
            <a:r>
              <a:rPr lang="en-US" sz="2000" dirty="0" err="1" smtClean="0"/>
              <a:t>epartment</a:t>
            </a:r>
            <a:endParaRPr lang="en-US" sz="2000" dirty="0"/>
          </a:p>
          <a:p>
            <a:pPr lvl="8" algn="just">
              <a:buFont typeface="Wingdings" panose="05000000000000000000" pitchFamily="2" charset="2"/>
              <a:buChar char="ü"/>
            </a:pPr>
            <a:r>
              <a:rPr lang="en-US" sz="2000" dirty="0"/>
              <a:t>Independent Expert Associate for Cooperation with International Organizations, </a:t>
            </a:r>
            <a:r>
              <a:rPr lang="hr-HR" sz="2000" dirty="0" smtClean="0"/>
              <a:t>Civil Society Organizations</a:t>
            </a:r>
            <a:r>
              <a:rPr lang="en-US" sz="2000" dirty="0" smtClean="0"/>
              <a:t> </a:t>
            </a:r>
            <a:r>
              <a:rPr lang="en-US" sz="2000" dirty="0"/>
              <a:t>and Cross-Border Cooperation</a:t>
            </a:r>
          </a:p>
          <a:p>
            <a:pPr lvl="8" algn="just">
              <a:buFont typeface="Wingdings" panose="05000000000000000000" pitchFamily="2" charset="2"/>
              <a:buChar char="ü"/>
            </a:pPr>
            <a:r>
              <a:rPr lang="en-US" sz="2000" dirty="0"/>
              <a:t>Independent </a:t>
            </a:r>
            <a:r>
              <a:rPr lang="hr-HR" sz="2000" dirty="0" smtClean="0"/>
              <a:t>E</a:t>
            </a:r>
            <a:r>
              <a:rPr lang="en-US" sz="2000" dirty="0" err="1" smtClean="0"/>
              <a:t>xpert</a:t>
            </a:r>
            <a:r>
              <a:rPr lang="en-US" sz="2000" dirty="0" smtClean="0"/>
              <a:t> </a:t>
            </a:r>
            <a:r>
              <a:rPr lang="hr-HR" sz="2000" dirty="0" smtClean="0"/>
              <a:t>A</a:t>
            </a:r>
            <a:r>
              <a:rPr lang="en-US" sz="2000" dirty="0" err="1" smtClean="0"/>
              <a:t>ssociate</a:t>
            </a:r>
            <a:r>
              <a:rPr lang="en-US" sz="2000" dirty="0" smtClean="0"/>
              <a:t> </a:t>
            </a:r>
            <a:r>
              <a:rPr lang="en-US" sz="2000" dirty="0"/>
              <a:t>for </a:t>
            </a:r>
            <a:r>
              <a:rPr lang="hr-HR" sz="2000" dirty="0"/>
              <a:t>S</a:t>
            </a:r>
            <a:r>
              <a:rPr lang="en-US" sz="2000" dirty="0" err="1" smtClean="0"/>
              <a:t>trategies</a:t>
            </a:r>
            <a:r>
              <a:rPr lang="en-US" sz="2000" dirty="0"/>
              <a:t>, </a:t>
            </a:r>
            <a:r>
              <a:rPr lang="hr-HR" sz="2000" dirty="0" smtClean="0"/>
              <a:t>M</a:t>
            </a:r>
            <a:r>
              <a:rPr lang="en-US" sz="2000" dirty="0" err="1" smtClean="0"/>
              <a:t>unicipal</a:t>
            </a:r>
            <a:r>
              <a:rPr lang="en-US" sz="2000" dirty="0" smtClean="0"/>
              <a:t> </a:t>
            </a:r>
            <a:r>
              <a:rPr lang="hr-HR" sz="2000" dirty="0" smtClean="0"/>
              <a:t>D</a:t>
            </a:r>
            <a:r>
              <a:rPr lang="en-US" sz="2000" dirty="0" err="1" smtClean="0"/>
              <a:t>evelopment</a:t>
            </a:r>
            <a:r>
              <a:rPr lang="en-US" sz="2000" dirty="0" smtClean="0"/>
              <a:t> </a:t>
            </a:r>
            <a:r>
              <a:rPr lang="hr-HR" sz="2000" dirty="0" smtClean="0"/>
              <a:t>P</a:t>
            </a:r>
            <a:r>
              <a:rPr lang="en-US" sz="2000" dirty="0" err="1" smtClean="0"/>
              <a:t>lans</a:t>
            </a:r>
            <a:r>
              <a:rPr lang="en-US" sz="2000" dirty="0" smtClean="0"/>
              <a:t> </a:t>
            </a:r>
            <a:r>
              <a:rPr lang="en-US" sz="2000" dirty="0"/>
              <a:t>and </a:t>
            </a:r>
            <a:r>
              <a:rPr lang="hr-HR" sz="2000" dirty="0" smtClean="0"/>
              <a:t>C</a:t>
            </a:r>
            <a:r>
              <a:rPr lang="en-US" sz="2000" dirty="0" err="1" smtClean="0"/>
              <a:t>apital</a:t>
            </a:r>
            <a:r>
              <a:rPr lang="en-US" sz="2000" dirty="0" smtClean="0"/>
              <a:t> </a:t>
            </a:r>
            <a:r>
              <a:rPr lang="hr-HR" sz="2000" dirty="0" smtClean="0"/>
              <a:t>I</a:t>
            </a:r>
            <a:r>
              <a:rPr lang="en-US" sz="2000" dirty="0" err="1" smtClean="0"/>
              <a:t>nvestments</a:t>
            </a:r>
            <a:endParaRPr lang="en-US" sz="2000" dirty="0"/>
          </a:p>
          <a:p>
            <a:pPr lvl="8" algn="just">
              <a:buFont typeface="Wingdings" panose="05000000000000000000" pitchFamily="2" charset="2"/>
              <a:buChar char="ü"/>
            </a:pPr>
            <a:r>
              <a:rPr lang="en-US" sz="2000" dirty="0"/>
              <a:t>Independent </a:t>
            </a:r>
            <a:r>
              <a:rPr lang="hr-HR" sz="2000" dirty="0" smtClean="0"/>
              <a:t>E</a:t>
            </a:r>
            <a:r>
              <a:rPr lang="en-US" sz="2000" dirty="0" err="1" smtClean="0"/>
              <a:t>xpert</a:t>
            </a:r>
            <a:r>
              <a:rPr lang="en-US" sz="2000" dirty="0" smtClean="0"/>
              <a:t> </a:t>
            </a:r>
            <a:r>
              <a:rPr lang="hr-HR" sz="2000" dirty="0" smtClean="0"/>
              <a:t>A</a:t>
            </a:r>
            <a:r>
              <a:rPr lang="en-US" sz="2000" dirty="0" err="1" smtClean="0"/>
              <a:t>ssociate</a:t>
            </a:r>
            <a:r>
              <a:rPr lang="en-US" sz="2000" dirty="0" smtClean="0"/>
              <a:t> </a:t>
            </a:r>
            <a:r>
              <a:rPr lang="en-US" sz="2000" dirty="0"/>
              <a:t>for </a:t>
            </a:r>
            <a:r>
              <a:rPr lang="hr-HR" sz="2000" dirty="0"/>
              <a:t>A</a:t>
            </a:r>
            <a:r>
              <a:rPr lang="en-US" sz="2000" dirty="0" err="1" smtClean="0"/>
              <a:t>griculture</a:t>
            </a:r>
            <a:r>
              <a:rPr lang="en-US" sz="2000" dirty="0"/>
              <a:t>, </a:t>
            </a:r>
            <a:r>
              <a:rPr lang="hr-HR" sz="2000" dirty="0" smtClean="0"/>
              <a:t>F</a:t>
            </a:r>
            <a:r>
              <a:rPr lang="en-US" sz="2000" dirty="0" err="1" smtClean="0"/>
              <a:t>orestry</a:t>
            </a:r>
            <a:r>
              <a:rPr lang="hr-HR" sz="2000" dirty="0" smtClean="0"/>
              <a:t>, W</a:t>
            </a:r>
            <a:r>
              <a:rPr lang="en-US" sz="2000" dirty="0" err="1" smtClean="0"/>
              <a:t>ater</a:t>
            </a:r>
            <a:r>
              <a:rPr lang="en-US" sz="2000" dirty="0" smtClean="0"/>
              <a:t> </a:t>
            </a:r>
            <a:r>
              <a:rPr lang="hr-HR" sz="2000" dirty="0" smtClean="0"/>
              <a:t>M</a:t>
            </a:r>
            <a:r>
              <a:rPr lang="en-US" sz="2000" dirty="0" err="1" smtClean="0"/>
              <a:t>anagement</a:t>
            </a:r>
            <a:r>
              <a:rPr lang="en-US" sz="2000" dirty="0" smtClean="0"/>
              <a:t> </a:t>
            </a:r>
            <a:r>
              <a:rPr lang="en-US" sz="2000" dirty="0"/>
              <a:t>and </a:t>
            </a:r>
            <a:r>
              <a:rPr lang="hr-HR" sz="2000" dirty="0" smtClean="0"/>
              <a:t>E</a:t>
            </a:r>
            <a:r>
              <a:rPr lang="en-US" sz="2000" dirty="0" err="1" smtClean="0"/>
              <a:t>cology</a:t>
            </a:r>
            <a:endParaRPr lang="en-US" sz="2000" dirty="0"/>
          </a:p>
          <a:p>
            <a:pPr lvl="8" algn="just">
              <a:buFont typeface="Wingdings" panose="05000000000000000000" pitchFamily="2" charset="2"/>
              <a:buChar char="ü"/>
            </a:pPr>
            <a:r>
              <a:rPr lang="en-US" sz="2000" dirty="0"/>
              <a:t>Independent </a:t>
            </a:r>
            <a:r>
              <a:rPr lang="hr-HR" sz="2000" dirty="0" smtClean="0"/>
              <a:t>E</a:t>
            </a:r>
            <a:r>
              <a:rPr lang="en-US" sz="2000" dirty="0" err="1" smtClean="0"/>
              <a:t>xpert</a:t>
            </a:r>
            <a:r>
              <a:rPr lang="en-US" sz="2000" dirty="0" smtClean="0"/>
              <a:t> </a:t>
            </a:r>
            <a:r>
              <a:rPr lang="hr-HR" sz="2000" dirty="0" smtClean="0"/>
              <a:t>A</a:t>
            </a:r>
            <a:r>
              <a:rPr lang="en-US" sz="2000" dirty="0" err="1" smtClean="0"/>
              <a:t>ssociate</a:t>
            </a:r>
            <a:r>
              <a:rPr lang="en-US" sz="2000" dirty="0" smtClean="0"/>
              <a:t> </a:t>
            </a:r>
            <a:r>
              <a:rPr lang="en-US" sz="2000" dirty="0"/>
              <a:t>for </a:t>
            </a:r>
            <a:r>
              <a:rPr lang="hr-HR" sz="2000" dirty="0"/>
              <a:t>L</a:t>
            </a:r>
            <a:r>
              <a:rPr lang="en-US" sz="2000" dirty="0" err="1" smtClean="0"/>
              <a:t>ocal</a:t>
            </a:r>
            <a:r>
              <a:rPr lang="en-US" sz="2000" dirty="0" smtClean="0"/>
              <a:t> </a:t>
            </a:r>
            <a:r>
              <a:rPr lang="hr-HR" sz="2000" dirty="0" smtClean="0"/>
              <a:t>D</a:t>
            </a:r>
            <a:r>
              <a:rPr lang="en-US" sz="2000" dirty="0" err="1" smtClean="0"/>
              <a:t>evelopment</a:t>
            </a:r>
            <a:r>
              <a:rPr lang="en-US" sz="2000" dirty="0"/>
              <a:t>, </a:t>
            </a:r>
            <a:r>
              <a:rPr lang="hr-HR" sz="2000" dirty="0" smtClean="0"/>
              <a:t>R</a:t>
            </a:r>
            <a:r>
              <a:rPr lang="en-US" sz="2000" dirty="0" err="1" smtClean="0"/>
              <a:t>econstruction</a:t>
            </a:r>
            <a:r>
              <a:rPr lang="en-US" sz="2000" dirty="0" smtClean="0"/>
              <a:t> </a:t>
            </a:r>
            <a:r>
              <a:rPr lang="en-US" sz="2000" dirty="0"/>
              <a:t>and </a:t>
            </a:r>
            <a:r>
              <a:rPr lang="hr-HR" sz="2000" dirty="0" smtClean="0"/>
              <a:t>R</a:t>
            </a:r>
            <a:r>
              <a:rPr lang="en-US" sz="2000" dirty="0" err="1" smtClean="0"/>
              <a:t>eturnees</a:t>
            </a:r>
            <a:endParaRPr lang="hr-HR" sz="2000" dirty="0"/>
          </a:p>
          <a:p>
            <a:pPr marL="1471400" lvl="8" indent="0" algn="just">
              <a:buNone/>
            </a:pPr>
            <a:endParaRPr lang="ru-RU" sz="2000" b="1" dirty="0" smtClean="0"/>
          </a:p>
          <a:p>
            <a:pPr lvl="8" algn="just">
              <a:buFont typeface="Wingdings" panose="05000000000000000000" pitchFamily="2" charset="2"/>
              <a:buChar char="ü"/>
            </a:pPr>
            <a:endParaRPr lang="ru-RU" sz="2000" b="1" dirty="0" smtClean="0"/>
          </a:p>
          <a:p>
            <a:pPr lvl="8" algn="ctr">
              <a:buFont typeface="Wingdings" panose="05000000000000000000" pitchFamily="2" charset="2"/>
              <a:buChar char="ü"/>
            </a:pPr>
            <a:endParaRPr lang="hr-HR" sz="2000" dirty="0"/>
          </a:p>
        </p:txBody>
      </p:sp>
      <p:sp>
        <p:nvSpPr>
          <p:cNvPr id="4" name="AutoShape 2" descr="Rezultat slika za team 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
        <p:nvSpPr>
          <p:cNvPr id="5" name="AutoShape 4" descr="Rezultat slika za team work"/>
          <p:cNvSpPr>
            <a:spLocks noChangeAspect="1" noChangeArrowheads="1"/>
          </p:cNvSpPr>
          <p:nvPr/>
        </p:nvSpPr>
        <p:spPr bwMode="auto">
          <a:xfrm>
            <a:off x="9297428" y="4046490"/>
            <a:ext cx="1379157" cy="13791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
        <p:nvSpPr>
          <p:cNvPr id="6" name="AutoShape 6" descr="Rezultat slika za team wor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pic>
        <p:nvPicPr>
          <p:cNvPr id="2056" name="Picture 8" descr="Rezultat slika za team 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9268" y="5254581"/>
            <a:ext cx="5601191" cy="1031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907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309093"/>
            <a:ext cx="10058400" cy="5560001"/>
          </a:xfrm>
        </p:spPr>
        <p:txBody>
          <a:bodyPr>
            <a:normAutofit lnSpcReduction="10000"/>
          </a:bodyPr>
          <a:lstStyle/>
          <a:p>
            <a:endParaRPr lang="sr-Cyrl-RS" sz="3200" dirty="0" smtClean="0"/>
          </a:p>
          <a:p>
            <a:r>
              <a:rPr lang="hr-HR" sz="3200" dirty="0" smtClean="0"/>
              <a:t>Local Development Department cooperates with</a:t>
            </a:r>
            <a:r>
              <a:rPr lang="sr-Cyrl-RS" sz="3200" dirty="0" smtClean="0"/>
              <a:t>:</a:t>
            </a:r>
          </a:p>
          <a:p>
            <a:pPr algn="just">
              <a:buFont typeface="Wingdings" panose="05000000000000000000" pitchFamily="2" charset="2"/>
              <a:buChar char="v"/>
            </a:pPr>
            <a:endParaRPr lang="hr-HR" sz="3200" dirty="0" smtClean="0"/>
          </a:p>
          <a:p>
            <a:pPr algn="just">
              <a:buFont typeface="Wingdings" panose="05000000000000000000" pitchFamily="2" charset="2"/>
              <a:buChar char="v"/>
            </a:pPr>
            <a:r>
              <a:rPr lang="en-US" sz="3200" dirty="0"/>
              <a:t>The Mayor of the Municipality and all the organizational units of the Municipal Administration of the Municipality of Brod</a:t>
            </a:r>
          </a:p>
          <a:p>
            <a:pPr algn="just">
              <a:buFont typeface="Wingdings" panose="05000000000000000000" pitchFamily="2" charset="2"/>
              <a:buChar char="v"/>
            </a:pPr>
            <a:r>
              <a:rPr lang="en-US" sz="3200" dirty="0"/>
              <a:t>Local businessmen</a:t>
            </a:r>
          </a:p>
          <a:p>
            <a:pPr algn="just">
              <a:buFont typeface="Wingdings" panose="05000000000000000000" pitchFamily="2" charset="2"/>
              <a:buChar char="v"/>
            </a:pPr>
            <a:r>
              <a:rPr lang="en-US" sz="3200" dirty="0"/>
              <a:t>Development Agencies, Public Institutions in the area of the Municipality</a:t>
            </a:r>
          </a:p>
          <a:p>
            <a:pPr algn="just">
              <a:buFont typeface="Wingdings" panose="05000000000000000000" pitchFamily="2" charset="2"/>
              <a:buChar char="v"/>
            </a:pPr>
            <a:r>
              <a:rPr lang="en-US" sz="3200" dirty="0"/>
              <a:t>Domestic and international organizations</a:t>
            </a:r>
            <a:endParaRPr lang="hr-HR" sz="3200" dirty="0"/>
          </a:p>
          <a:p>
            <a:pPr algn="just">
              <a:buFont typeface="Wingdings" panose="05000000000000000000" pitchFamily="2" charset="2"/>
              <a:buChar char="v"/>
            </a:pPr>
            <a:endParaRPr lang="hr-HR" sz="3200" dirty="0" smtClean="0"/>
          </a:p>
          <a:p>
            <a:endParaRPr lang="sr-Cyrl-RS" sz="3200" dirty="0"/>
          </a:p>
        </p:txBody>
      </p:sp>
    </p:spTree>
    <p:extLst>
      <p:ext uri="{BB962C8B-B14F-4D97-AF65-F5344CB8AC3E}">
        <p14:creationId xmlns:p14="http://schemas.microsoft.com/office/powerpoint/2010/main" val="1745739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554" y="0"/>
            <a:ext cx="10058400" cy="1450757"/>
          </a:xfrm>
        </p:spPr>
        <p:txBody>
          <a:bodyPr>
            <a:normAutofit/>
          </a:bodyPr>
          <a:lstStyle/>
          <a:p>
            <a:pPr algn="ctr"/>
            <a:r>
              <a:rPr lang="hr-HR" b="1" dirty="0" smtClean="0"/>
              <a:t>DEPARTMENT ACTIVITIES</a:t>
            </a:r>
            <a:endParaRPr lang="hr-HR" b="1" dirty="0"/>
          </a:p>
        </p:txBody>
      </p:sp>
      <p:sp>
        <p:nvSpPr>
          <p:cNvPr id="3" name="Content Placeholder 2"/>
          <p:cNvSpPr>
            <a:spLocks noGrp="1"/>
          </p:cNvSpPr>
          <p:nvPr>
            <p:ph idx="1"/>
          </p:nvPr>
        </p:nvSpPr>
        <p:spPr>
          <a:xfrm>
            <a:off x="698035" y="1832855"/>
            <a:ext cx="10058400" cy="4023360"/>
          </a:xfrm>
        </p:spPr>
        <p:txBody>
          <a:bodyPr>
            <a:normAutofit fontScale="77500" lnSpcReduction="20000"/>
          </a:bodyPr>
          <a:lstStyle/>
          <a:p>
            <a:pPr marL="0" indent="0" algn="just">
              <a:buNone/>
            </a:pPr>
            <a:r>
              <a:rPr lang="hr-HR" dirty="0" smtClean="0"/>
              <a:t>- </a:t>
            </a:r>
            <a:r>
              <a:rPr lang="hr-HR" sz="3200" dirty="0" smtClean="0"/>
              <a:t> </a:t>
            </a:r>
            <a:r>
              <a:rPr lang="en-US" sz="3200" dirty="0" smtClean="0"/>
              <a:t>Creates </a:t>
            </a:r>
            <a:r>
              <a:rPr lang="en-US" sz="3200" dirty="0"/>
              <a:t>application packages for applying to donor funds</a:t>
            </a:r>
          </a:p>
          <a:p>
            <a:pPr algn="just"/>
            <a:r>
              <a:rPr lang="en-US" sz="3200" dirty="0"/>
              <a:t>- Performs implementation and </a:t>
            </a:r>
            <a:r>
              <a:rPr lang="hr-HR" sz="3200" dirty="0" smtClean="0"/>
              <a:t>projects </a:t>
            </a:r>
            <a:r>
              <a:rPr lang="en-US" sz="3200" dirty="0" smtClean="0"/>
              <a:t>monitoring</a:t>
            </a:r>
            <a:endParaRPr lang="hr-HR" sz="3200" dirty="0" smtClean="0"/>
          </a:p>
          <a:p>
            <a:pPr algn="just"/>
            <a:r>
              <a:rPr lang="en-US" sz="3200" dirty="0" smtClean="0"/>
              <a:t>- </a:t>
            </a:r>
            <a:r>
              <a:rPr lang="hr-HR" sz="3200" dirty="0" smtClean="0"/>
              <a:t>Suggests </a:t>
            </a:r>
            <a:r>
              <a:rPr lang="en-US" sz="3200" dirty="0" smtClean="0"/>
              <a:t>and </a:t>
            </a:r>
            <a:r>
              <a:rPr lang="en-US" sz="3200" dirty="0"/>
              <a:t>provides the construction of </a:t>
            </a:r>
            <a:r>
              <a:rPr lang="en-US" sz="3200" dirty="0" smtClean="0"/>
              <a:t>individual projects</a:t>
            </a:r>
            <a:r>
              <a:rPr lang="hr-HR" sz="3200" dirty="0" smtClean="0"/>
              <a:t> financing </a:t>
            </a:r>
            <a:endParaRPr lang="ru-RU" sz="3200" dirty="0" smtClean="0"/>
          </a:p>
          <a:p>
            <a:pPr algn="just"/>
            <a:r>
              <a:rPr lang="hr-HR" sz="3200" dirty="0" smtClean="0"/>
              <a:t>- </a:t>
            </a:r>
            <a:r>
              <a:rPr lang="en-US" sz="3200" dirty="0" smtClean="0"/>
              <a:t>It comp</a:t>
            </a:r>
            <a:r>
              <a:rPr lang="hr-HR" sz="3200" dirty="0" smtClean="0"/>
              <a:t>oses</a:t>
            </a:r>
            <a:r>
              <a:rPr lang="en-US" sz="3200" dirty="0" smtClean="0"/>
              <a:t> </a:t>
            </a:r>
            <a:r>
              <a:rPr lang="en-US" sz="3200" dirty="0"/>
              <a:t>expert analyzes and information, reports on the needs of the Municipal Assembly, the Mayor of the Municipality, the Economic Council and other bodies </a:t>
            </a:r>
            <a:r>
              <a:rPr lang="en-US" sz="3200" dirty="0" smtClean="0"/>
              <a:t>organized </a:t>
            </a:r>
            <a:r>
              <a:rPr lang="en-US" sz="3200" dirty="0"/>
              <a:t>in order to look at and propose the most optimal solutions for particular areas </a:t>
            </a:r>
            <a:r>
              <a:rPr lang="hr-HR" sz="3200" dirty="0" smtClean="0"/>
              <a:t>in</a:t>
            </a:r>
            <a:r>
              <a:rPr lang="en-US" sz="3200" dirty="0" smtClean="0"/>
              <a:t> </a:t>
            </a:r>
            <a:r>
              <a:rPr lang="en-US" sz="3200" dirty="0"/>
              <a:t>the Municipality as a whole.</a:t>
            </a:r>
            <a:endParaRPr lang="hr-HR" sz="3200" dirty="0"/>
          </a:p>
          <a:p>
            <a:pPr marL="0" indent="0" algn="just">
              <a:buNone/>
            </a:pPr>
            <a:r>
              <a:rPr lang="hr-HR" sz="3200" dirty="0" smtClean="0"/>
              <a:t>- </a:t>
            </a:r>
            <a:r>
              <a:rPr lang="en-US" sz="3200" dirty="0" smtClean="0"/>
              <a:t>It </a:t>
            </a:r>
            <a:r>
              <a:rPr lang="en-US" sz="3200" dirty="0"/>
              <a:t>actively participates in the preparation of annual work plans of the </a:t>
            </a:r>
            <a:r>
              <a:rPr lang="en-US" sz="3200" dirty="0" smtClean="0"/>
              <a:t>department</a:t>
            </a:r>
            <a:r>
              <a:rPr lang="hr-HR" sz="3200" dirty="0" smtClean="0"/>
              <a:t>s</a:t>
            </a:r>
            <a:r>
              <a:rPr lang="en-US" sz="3200" dirty="0" smtClean="0"/>
              <a:t> </a:t>
            </a:r>
            <a:r>
              <a:rPr lang="en-US" sz="3200" dirty="0"/>
              <a:t>in the Municipal Administration and other organs and organizations in the area of the municipality by </a:t>
            </a:r>
            <a:r>
              <a:rPr lang="en-US" sz="3200" dirty="0" smtClean="0"/>
              <a:t>synchronizing</a:t>
            </a:r>
            <a:r>
              <a:rPr lang="hr-HR" sz="3200" dirty="0"/>
              <a:t> </a:t>
            </a:r>
            <a:r>
              <a:rPr lang="hr-HR" sz="3200" dirty="0" smtClean="0"/>
              <a:t>a</a:t>
            </a:r>
            <a:r>
              <a:rPr lang="en-US" sz="3200" dirty="0" err="1" smtClean="0"/>
              <a:t>nd</a:t>
            </a:r>
            <a:r>
              <a:rPr lang="en-US" sz="3200" dirty="0" smtClean="0"/>
              <a:t> </a:t>
            </a:r>
            <a:r>
              <a:rPr lang="en-US" sz="3200" dirty="0"/>
              <a:t>harmonizing them with the goals and deadlines set out in the Municipal Development Strategy</a:t>
            </a:r>
            <a:r>
              <a:rPr lang="en-US" sz="3200" dirty="0" smtClean="0"/>
              <a:t>.</a:t>
            </a:r>
            <a:endParaRPr lang="ru-RU" sz="3200" dirty="0" smtClean="0"/>
          </a:p>
        </p:txBody>
      </p:sp>
    </p:spTree>
    <p:extLst>
      <p:ext uri="{BB962C8B-B14F-4D97-AF65-F5344CB8AC3E}">
        <p14:creationId xmlns:p14="http://schemas.microsoft.com/office/powerpoint/2010/main" val="733803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lstStyle/>
          <a:p>
            <a:pPr algn="ctr"/>
            <a:r>
              <a:rPr lang="hr-HR" b="1" dirty="0" smtClean="0"/>
              <a:t>DEPARTMENT ACTIVITIES</a:t>
            </a:r>
            <a:endParaRPr lang="hr-HR" dirty="0"/>
          </a:p>
        </p:txBody>
      </p:sp>
      <p:sp>
        <p:nvSpPr>
          <p:cNvPr id="3" name="Content Placeholder 2"/>
          <p:cNvSpPr>
            <a:spLocks noGrp="1"/>
          </p:cNvSpPr>
          <p:nvPr>
            <p:ph idx="1"/>
          </p:nvPr>
        </p:nvSpPr>
        <p:spPr/>
        <p:txBody>
          <a:bodyPr>
            <a:normAutofit fontScale="92500"/>
          </a:bodyPr>
          <a:lstStyle/>
          <a:p>
            <a:pPr algn="just"/>
            <a:r>
              <a:rPr lang="hr-HR" sz="3200" dirty="0" smtClean="0"/>
              <a:t>- </a:t>
            </a:r>
            <a:r>
              <a:rPr lang="en-US" sz="3200" dirty="0" smtClean="0"/>
              <a:t>Throughout </a:t>
            </a:r>
            <a:r>
              <a:rPr lang="en-US" sz="3200" dirty="0"/>
              <a:t>the year, it monitors the realization of the plans, supervises the implementation, undertakes the implementation measures and provides expert assistance, reports the Mayor of the Municipality about all the important issues and problems in the realization of the Development Strategy.</a:t>
            </a:r>
            <a:endParaRPr lang="sr-Cyrl-RS" sz="3200" dirty="0" smtClean="0"/>
          </a:p>
          <a:p>
            <a:pPr algn="just"/>
            <a:r>
              <a:rPr lang="sr-Cyrl-RS" sz="3200" dirty="0" smtClean="0"/>
              <a:t>- </a:t>
            </a:r>
            <a:r>
              <a:rPr lang="en-US" sz="3200" dirty="0"/>
              <a:t>It continuously communicates with local businessmen</a:t>
            </a:r>
            <a:endParaRPr lang="sr-Cyrl-RS" sz="3200" dirty="0" smtClean="0"/>
          </a:p>
          <a:p>
            <a:pPr algn="just"/>
            <a:r>
              <a:rPr lang="sr-Cyrl-RS" sz="3200" dirty="0" smtClean="0"/>
              <a:t>- </a:t>
            </a:r>
            <a:r>
              <a:rPr lang="en-US" sz="3200" dirty="0"/>
              <a:t>It encourages local businessmen to expand their capacity</a:t>
            </a:r>
          </a:p>
          <a:p>
            <a:pPr algn="just"/>
            <a:r>
              <a:rPr lang="en-US" sz="3200" dirty="0"/>
              <a:t>- Promotes potentials of </a:t>
            </a:r>
            <a:r>
              <a:rPr lang="hr-HR" sz="3200" dirty="0" smtClean="0"/>
              <a:t>The Municipality</a:t>
            </a:r>
            <a:endParaRPr lang="hr-HR" sz="3200" dirty="0"/>
          </a:p>
        </p:txBody>
      </p:sp>
    </p:spTree>
    <p:extLst>
      <p:ext uri="{BB962C8B-B14F-4D97-AF65-F5344CB8AC3E}">
        <p14:creationId xmlns:p14="http://schemas.microsoft.com/office/powerpoint/2010/main" val="3125608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b="1" dirty="0" smtClean="0"/>
              <a:t>IMPLEMENTED PROJECTS </a:t>
            </a:r>
            <a:endParaRPr lang="hr-HR" b="1" dirty="0"/>
          </a:p>
        </p:txBody>
      </p:sp>
      <p:sp>
        <p:nvSpPr>
          <p:cNvPr id="3" name="Content Placeholder 2"/>
          <p:cNvSpPr>
            <a:spLocks noGrp="1"/>
          </p:cNvSpPr>
          <p:nvPr>
            <p:ph idx="1"/>
          </p:nvPr>
        </p:nvSpPr>
        <p:spPr/>
        <p:txBody>
          <a:bodyPr>
            <a:normAutofit fontScale="70000" lnSpcReduction="20000"/>
          </a:bodyPr>
          <a:lstStyle/>
          <a:p>
            <a:pPr algn="just">
              <a:buFont typeface="Wingdings" panose="05000000000000000000" pitchFamily="2" charset="2"/>
              <a:buChar char="q"/>
            </a:pPr>
            <a:r>
              <a:rPr lang="en-US" sz="3200" dirty="0" smtClean="0"/>
              <a:t>Project </a:t>
            </a:r>
            <a:r>
              <a:rPr lang="hr-HR" sz="3200" dirty="0" smtClean="0"/>
              <a:t>of</a:t>
            </a:r>
            <a:r>
              <a:rPr lang="en-US" sz="3200" dirty="0" smtClean="0"/>
              <a:t> </a:t>
            </a:r>
            <a:r>
              <a:rPr lang="hr-HR" sz="3200" dirty="0"/>
              <a:t>R</a:t>
            </a:r>
            <a:r>
              <a:rPr lang="en-US" sz="3200" dirty="0" err="1" smtClean="0"/>
              <a:t>econstruction</a:t>
            </a:r>
            <a:r>
              <a:rPr lang="en-US" sz="3200" dirty="0" smtClean="0"/>
              <a:t> of </a:t>
            </a:r>
            <a:r>
              <a:rPr lang="hr-HR" sz="3200" dirty="0"/>
              <a:t>W</a:t>
            </a:r>
            <a:r>
              <a:rPr lang="en-US" sz="3200" dirty="0" err="1" smtClean="0"/>
              <a:t>ater</a:t>
            </a:r>
            <a:r>
              <a:rPr lang="en-US" sz="3200" dirty="0" smtClean="0"/>
              <a:t> </a:t>
            </a:r>
            <a:r>
              <a:rPr lang="hr-HR" sz="3200" dirty="0" smtClean="0"/>
              <a:t>S</a:t>
            </a:r>
            <a:r>
              <a:rPr lang="en-US" sz="3200" dirty="0" err="1" smtClean="0"/>
              <a:t>upply</a:t>
            </a:r>
            <a:r>
              <a:rPr lang="en-US" sz="3200" dirty="0" smtClean="0"/>
              <a:t> and </a:t>
            </a:r>
            <a:r>
              <a:rPr lang="hr-HR" sz="3200" dirty="0" smtClean="0"/>
              <a:t>S</a:t>
            </a:r>
            <a:r>
              <a:rPr lang="en-US" sz="3200" dirty="0" err="1" smtClean="0"/>
              <a:t>ewerage</a:t>
            </a:r>
            <a:r>
              <a:rPr lang="en-US" sz="3200" dirty="0" smtClean="0"/>
              <a:t> </a:t>
            </a:r>
            <a:r>
              <a:rPr lang="hr-HR" sz="3200" dirty="0" smtClean="0"/>
              <a:t>System </a:t>
            </a:r>
            <a:r>
              <a:rPr lang="en-US" sz="3200" dirty="0" smtClean="0"/>
              <a:t>in </a:t>
            </a:r>
            <a:r>
              <a:rPr lang="en-US" sz="3200" dirty="0"/>
              <a:t>the area of Brod </a:t>
            </a:r>
            <a:r>
              <a:rPr lang="en-US" sz="3200" dirty="0" smtClean="0"/>
              <a:t>Municipality</a:t>
            </a:r>
            <a:endParaRPr lang="bs-Cyrl-BA" sz="3200" dirty="0" smtClean="0"/>
          </a:p>
          <a:p>
            <a:pPr algn="just">
              <a:buFont typeface="Wingdings" panose="05000000000000000000" pitchFamily="2" charset="2"/>
              <a:buChar char="q"/>
            </a:pPr>
            <a:r>
              <a:rPr lang="en-US" sz="3200" dirty="0" smtClean="0"/>
              <a:t>The </a:t>
            </a:r>
            <a:r>
              <a:rPr lang="en-US" sz="3200" dirty="0"/>
              <a:t>project for strengthening the health sector in the area of Brod Municipality </a:t>
            </a:r>
            <a:r>
              <a:rPr lang="hr-HR" sz="3200" dirty="0" smtClean="0"/>
              <a:t>value of</a:t>
            </a:r>
            <a:r>
              <a:rPr lang="en-US" sz="3200" dirty="0" smtClean="0"/>
              <a:t> BAM 500</a:t>
            </a:r>
            <a:r>
              <a:rPr lang="hr-HR" sz="3200" dirty="0" smtClean="0"/>
              <a:t>.</a:t>
            </a:r>
            <a:r>
              <a:rPr lang="en-US" sz="3200" dirty="0" smtClean="0"/>
              <a:t>000</a:t>
            </a:r>
            <a:r>
              <a:rPr lang="hr-HR" sz="3200" dirty="0" smtClean="0"/>
              <a:t>,00</a:t>
            </a:r>
            <a:endParaRPr lang="bs-Cyrl-BA" sz="3200" dirty="0" smtClean="0"/>
          </a:p>
          <a:p>
            <a:pPr algn="just">
              <a:buFont typeface="Wingdings" panose="05000000000000000000" pitchFamily="2" charset="2"/>
              <a:buChar char="q"/>
            </a:pPr>
            <a:r>
              <a:rPr lang="en-US" sz="3200" dirty="0" smtClean="0"/>
              <a:t>Project </a:t>
            </a:r>
            <a:r>
              <a:rPr lang="en-US" sz="3200" dirty="0"/>
              <a:t>for reconstruction and construction of seven housing units for refugees and displaced persons in the local community area</a:t>
            </a:r>
            <a:endParaRPr lang="bs-Cyrl-BA" sz="3200" dirty="0" smtClean="0"/>
          </a:p>
          <a:p>
            <a:pPr algn="just">
              <a:buFont typeface="Wingdings" panose="05000000000000000000" pitchFamily="2" charset="2"/>
              <a:buChar char="q"/>
            </a:pPr>
            <a:r>
              <a:rPr lang="hr-HR" sz="3200" dirty="0" smtClean="0"/>
              <a:t>C</a:t>
            </a:r>
            <a:r>
              <a:rPr lang="en-US" sz="3200" dirty="0" smtClean="0"/>
              <a:t>anal </a:t>
            </a:r>
            <a:r>
              <a:rPr lang="hr-HR" sz="3200" dirty="0" smtClean="0"/>
              <a:t>N</a:t>
            </a:r>
            <a:r>
              <a:rPr lang="en-US" sz="3200" dirty="0" err="1" smtClean="0"/>
              <a:t>etwork</a:t>
            </a:r>
            <a:r>
              <a:rPr lang="hr-HR" sz="3200" dirty="0" smtClean="0"/>
              <a:t> Cleaning Project</a:t>
            </a:r>
            <a:endParaRPr lang="bs-Cyrl-BA" sz="3200" dirty="0"/>
          </a:p>
          <a:p>
            <a:pPr algn="just">
              <a:buFont typeface="Wingdings" panose="05000000000000000000" pitchFamily="2" charset="2"/>
              <a:buChar char="q"/>
            </a:pPr>
            <a:r>
              <a:rPr lang="hr-HR" sz="3200" dirty="0" smtClean="0"/>
              <a:t>Balloon Hall Construction Project </a:t>
            </a:r>
            <a:r>
              <a:rPr lang="en-US" sz="3200" dirty="0" smtClean="0"/>
              <a:t>in </a:t>
            </a:r>
            <a:r>
              <a:rPr lang="hr-HR" sz="3200" dirty="0" smtClean="0"/>
              <a:t>the </a:t>
            </a:r>
            <a:r>
              <a:rPr lang="en-US" sz="3200" dirty="0" smtClean="0"/>
              <a:t>local </a:t>
            </a:r>
            <a:r>
              <a:rPr lang="en-US" sz="3200" dirty="0"/>
              <a:t>community </a:t>
            </a:r>
            <a:r>
              <a:rPr lang="en-US" sz="3200" dirty="0" err="1" smtClean="0"/>
              <a:t>Lije</a:t>
            </a:r>
            <a:r>
              <a:rPr lang="hr-HR" sz="3200" dirty="0" smtClean="0"/>
              <a:t>sc</a:t>
            </a:r>
            <a:r>
              <a:rPr lang="en-US" sz="3200" dirty="0" smtClean="0"/>
              <a:t>e</a:t>
            </a:r>
            <a:endParaRPr lang="bs-Cyrl-BA" sz="3200" dirty="0" smtClean="0"/>
          </a:p>
          <a:p>
            <a:pPr algn="just">
              <a:buFont typeface="Wingdings" panose="05000000000000000000" pitchFamily="2" charset="2"/>
              <a:buChar char="q"/>
            </a:pPr>
            <a:r>
              <a:rPr lang="hr-HR" sz="3200" dirty="0" smtClean="0"/>
              <a:t>Recreational and Sports Facility Construction </a:t>
            </a:r>
          </a:p>
          <a:p>
            <a:pPr algn="just">
              <a:buFont typeface="Wingdings" panose="05000000000000000000" pitchFamily="2" charset="2"/>
              <a:buChar char="q"/>
            </a:pPr>
            <a:r>
              <a:rPr lang="en-US" sz="3200" dirty="0" smtClean="0"/>
              <a:t>Project </a:t>
            </a:r>
            <a:r>
              <a:rPr lang="en-US" sz="3200" dirty="0"/>
              <a:t>for rehabilitation and reconstruction of social homes in the rural area of Brod Municipality</a:t>
            </a:r>
            <a:endParaRPr lang="hr-HR" dirty="0"/>
          </a:p>
        </p:txBody>
      </p:sp>
    </p:spTree>
    <p:extLst>
      <p:ext uri="{BB962C8B-B14F-4D97-AF65-F5344CB8AC3E}">
        <p14:creationId xmlns:p14="http://schemas.microsoft.com/office/powerpoint/2010/main" val="1486815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b="1" dirty="0" smtClean="0"/>
              <a:t>IMPLEMENTED PROJECTS</a:t>
            </a:r>
            <a:endParaRPr lang="hr-HR"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hr-HR" sz="3200" dirty="0" smtClean="0"/>
              <a:t>Secondary </a:t>
            </a:r>
            <a:r>
              <a:rPr lang="hr-HR" sz="3200" dirty="0"/>
              <a:t>S</a:t>
            </a:r>
            <a:r>
              <a:rPr lang="hr-HR" sz="3200" dirty="0" smtClean="0"/>
              <a:t>chool „Nikola Tesla” </a:t>
            </a:r>
            <a:r>
              <a:rPr lang="hr-HR" sz="3200" dirty="0"/>
              <a:t>rehabilitation </a:t>
            </a:r>
            <a:r>
              <a:rPr lang="hr-HR" sz="3200" dirty="0" smtClean="0"/>
              <a:t>project</a:t>
            </a:r>
          </a:p>
          <a:p>
            <a:pPr>
              <a:buFont typeface="Wingdings" panose="05000000000000000000" pitchFamily="2" charset="2"/>
              <a:buChar char="q"/>
            </a:pPr>
            <a:r>
              <a:rPr lang="hr-HR" sz="3200" dirty="0"/>
              <a:t>P</a:t>
            </a:r>
            <a:r>
              <a:rPr lang="en-US" sz="3200" dirty="0" err="1" smtClean="0"/>
              <a:t>layground</a:t>
            </a:r>
            <a:r>
              <a:rPr lang="hr-HR" sz="3200" dirty="0" smtClean="0"/>
              <a:t> Construction Project in the local community Donja Barica </a:t>
            </a:r>
          </a:p>
          <a:p>
            <a:pPr>
              <a:buFont typeface="Wingdings" panose="05000000000000000000" pitchFamily="2" charset="2"/>
              <a:buChar char="q"/>
            </a:pPr>
            <a:r>
              <a:rPr lang="hr-HR" sz="3200" dirty="0" smtClean="0"/>
              <a:t>Project</a:t>
            </a:r>
            <a:r>
              <a:rPr lang="hr-HR" sz="3200" dirty="0"/>
              <a:t> </a:t>
            </a:r>
            <a:r>
              <a:rPr lang="hr-HR" sz="3200" dirty="0" smtClean="0"/>
              <a:t>„Green Market </a:t>
            </a:r>
            <a:r>
              <a:rPr lang="bs-Cyrl-BA" sz="3200" dirty="0" smtClean="0"/>
              <a:t>– </a:t>
            </a:r>
            <a:r>
              <a:rPr lang="hr-HR" sz="3200" dirty="0" smtClean="0"/>
              <a:t>In the Belly of the Town</a:t>
            </a:r>
            <a:r>
              <a:rPr lang="bs-Cyrl-BA" sz="3200" dirty="0" smtClean="0"/>
              <a:t>“</a:t>
            </a:r>
            <a:endParaRPr lang="bs-Cyrl-BA" sz="3200" dirty="0"/>
          </a:p>
          <a:p>
            <a:pPr>
              <a:buFont typeface="Wingdings" panose="05000000000000000000" pitchFamily="2" charset="2"/>
              <a:buChar char="q"/>
            </a:pPr>
            <a:r>
              <a:rPr lang="hr-HR" sz="3200" dirty="0" smtClean="0"/>
              <a:t>Project</a:t>
            </a:r>
            <a:r>
              <a:rPr lang="bs-Cyrl-BA" sz="3200" dirty="0" smtClean="0"/>
              <a:t> „</a:t>
            </a:r>
            <a:r>
              <a:rPr lang="en-US" sz="3200" dirty="0" smtClean="0"/>
              <a:t>Creating </a:t>
            </a:r>
            <a:r>
              <a:rPr lang="en-US" sz="3200" dirty="0"/>
              <a:t>conditions for greater efficiency and quality of health services in the area of Brod </a:t>
            </a:r>
            <a:r>
              <a:rPr lang="en-US" sz="3200" dirty="0" smtClean="0"/>
              <a:t>municipality</a:t>
            </a:r>
            <a:r>
              <a:rPr lang="hr-HR" sz="3200" dirty="0" smtClean="0"/>
              <a:t>”</a:t>
            </a:r>
          </a:p>
          <a:p>
            <a:pPr>
              <a:buFont typeface="Wingdings" panose="05000000000000000000" pitchFamily="2" charset="2"/>
              <a:buChar char="q"/>
            </a:pPr>
            <a:r>
              <a:rPr lang="hr-HR" sz="3200" dirty="0" smtClean="0"/>
              <a:t>IPA </a:t>
            </a:r>
            <a:r>
              <a:rPr lang="hr-HR" sz="3200" dirty="0"/>
              <a:t>II</a:t>
            </a:r>
            <a:r>
              <a:rPr lang="bs-Cyrl-BA" sz="3200" dirty="0"/>
              <a:t> </a:t>
            </a:r>
            <a:r>
              <a:rPr lang="hr-HR" sz="3200" dirty="0" smtClean="0"/>
              <a:t>Cross-border cooperation BiH</a:t>
            </a:r>
            <a:r>
              <a:rPr lang="bs-Cyrl-BA" sz="3200" dirty="0" smtClean="0"/>
              <a:t> </a:t>
            </a:r>
            <a:r>
              <a:rPr lang="bs-Cyrl-BA" sz="3200" dirty="0"/>
              <a:t>– </a:t>
            </a:r>
            <a:r>
              <a:rPr lang="hr-HR" sz="3200" dirty="0" smtClean="0"/>
              <a:t>Serbia      </a:t>
            </a:r>
            <a:r>
              <a:rPr lang="bs-Cyrl-BA" sz="3200" dirty="0" smtClean="0"/>
              <a:t>„</a:t>
            </a:r>
            <a:r>
              <a:rPr lang="hr-HR" sz="3200" dirty="0"/>
              <a:t>ER NOW” </a:t>
            </a:r>
          </a:p>
          <a:p>
            <a:pPr>
              <a:buFont typeface="Wingdings" panose="05000000000000000000" pitchFamily="2" charset="2"/>
              <a:buChar char="q"/>
            </a:pPr>
            <a:r>
              <a:rPr lang="hr-HR" sz="3200" dirty="0" smtClean="0"/>
              <a:t>ReLOaD </a:t>
            </a:r>
            <a:endParaRPr lang="sr-Cyrl-RS" sz="3200" dirty="0"/>
          </a:p>
          <a:p>
            <a:endParaRPr lang="hr-HR" dirty="0"/>
          </a:p>
        </p:txBody>
      </p:sp>
    </p:spTree>
    <p:extLst>
      <p:ext uri="{BB962C8B-B14F-4D97-AF65-F5344CB8AC3E}">
        <p14:creationId xmlns:p14="http://schemas.microsoft.com/office/powerpoint/2010/main" val="1914482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94977"/>
            <a:ext cx="10058400" cy="1450757"/>
          </a:xfrm>
        </p:spPr>
        <p:txBody>
          <a:bodyPr>
            <a:normAutofit/>
          </a:bodyPr>
          <a:lstStyle/>
          <a:p>
            <a:pPr algn="ctr"/>
            <a:r>
              <a:rPr lang="hr-HR" b="1" dirty="0" smtClean="0"/>
              <a:t>WE EMPHASIZE COOPERATION WITH</a:t>
            </a:r>
            <a:endParaRPr lang="hr-HR" b="1" dirty="0"/>
          </a:p>
        </p:txBody>
      </p:sp>
      <p:sp>
        <p:nvSpPr>
          <p:cNvPr id="3" name="Content Placeholder 2"/>
          <p:cNvSpPr>
            <a:spLocks noGrp="1"/>
          </p:cNvSpPr>
          <p:nvPr>
            <p:ph idx="1"/>
          </p:nvPr>
        </p:nvSpPr>
        <p:spPr/>
        <p:txBody>
          <a:bodyPr>
            <a:normAutofit fontScale="92500" lnSpcReduction="10000"/>
          </a:bodyPr>
          <a:lstStyle/>
          <a:p>
            <a:pPr algn="just"/>
            <a:r>
              <a:rPr lang="sr-Cyrl-RS" sz="3500" dirty="0" smtClean="0"/>
              <a:t>- </a:t>
            </a:r>
            <a:r>
              <a:rPr lang="hr-HR" sz="3500" dirty="0" smtClean="0"/>
              <a:t>UNDP</a:t>
            </a:r>
            <a:endParaRPr lang="sr-Cyrl-RS" sz="3500" dirty="0" smtClean="0"/>
          </a:p>
          <a:p>
            <a:pPr algn="just"/>
            <a:r>
              <a:rPr lang="sr-Cyrl-RS" sz="3500" dirty="0" smtClean="0"/>
              <a:t>- </a:t>
            </a:r>
            <a:r>
              <a:rPr lang="hr-HR" sz="3500" dirty="0" smtClean="0"/>
              <a:t>USAID</a:t>
            </a:r>
            <a:endParaRPr lang="sr-Cyrl-RS" sz="3500" dirty="0" smtClean="0"/>
          </a:p>
          <a:p>
            <a:pPr algn="just"/>
            <a:r>
              <a:rPr lang="sr-Cyrl-RS" sz="3500" dirty="0" smtClean="0"/>
              <a:t>- </a:t>
            </a:r>
            <a:r>
              <a:rPr lang="hr-HR" sz="3500" dirty="0" smtClean="0"/>
              <a:t>Europian Commission </a:t>
            </a:r>
            <a:endParaRPr lang="sr-Cyrl-RS" sz="3500" dirty="0" smtClean="0"/>
          </a:p>
          <a:p>
            <a:pPr algn="just"/>
            <a:r>
              <a:rPr lang="sr-Cyrl-RS" sz="3500" dirty="0" smtClean="0"/>
              <a:t>- </a:t>
            </a:r>
            <a:r>
              <a:rPr lang="hr-HR" sz="3500" dirty="0" smtClean="0"/>
              <a:t>Chamber of Commerce </a:t>
            </a:r>
            <a:endParaRPr lang="sr-Cyrl-RS" sz="3500" dirty="0" smtClean="0"/>
          </a:p>
          <a:p>
            <a:pPr algn="just"/>
            <a:r>
              <a:rPr lang="sr-Cyrl-RS" sz="3500" dirty="0" smtClean="0"/>
              <a:t>- </a:t>
            </a:r>
            <a:r>
              <a:rPr lang="en-US" sz="3500" dirty="0" smtClean="0"/>
              <a:t>Representative </a:t>
            </a:r>
            <a:r>
              <a:rPr lang="en-US" sz="3500" dirty="0"/>
              <a:t>of the German </a:t>
            </a:r>
            <a:r>
              <a:rPr lang="hr-HR" sz="3500" dirty="0" smtClean="0"/>
              <a:t>E</a:t>
            </a:r>
            <a:r>
              <a:rPr lang="en-US" sz="3500" dirty="0" err="1" smtClean="0"/>
              <a:t>conomy</a:t>
            </a:r>
            <a:r>
              <a:rPr lang="en-US" sz="3500" dirty="0" smtClean="0"/>
              <a:t> </a:t>
            </a:r>
            <a:r>
              <a:rPr lang="en-US" sz="3500" dirty="0"/>
              <a:t>in </a:t>
            </a:r>
            <a:r>
              <a:rPr lang="en-US" sz="3500" dirty="0" err="1"/>
              <a:t>BiH</a:t>
            </a:r>
            <a:endParaRPr lang="sr-Cyrl-RS" sz="3500" dirty="0" smtClean="0"/>
          </a:p>
          <a:p>
            <a:pPr algn="just"/>
            <a:r>
              <a:rPr lang="sr-Cyrl-RS" sz="3500" dirty="0" smtClean="0"/>
              <a:t>- </a:t>
            </a:r>
            <a:r>
              <a:rPr lang="hr-HR" sz="3500" dirty="0" smtClean="0"/>
              <a:t>The </a:t>
            </a:r>
            <a:r>
              <a:rPr lang="en-US" sz="3500" dirty="0" smtClean="0"/>
              <a:t>Ministry </a:t>
            </a:r>
            <a:r>
              <a:rPr lang="en-US" sz="3500" dirty="0"/>
              <a:t>of Economic Relations and Regional Cooperation of </a:t>
            </a:r>
            <a:r>
              <a:rPr lang="en-US" sz="3500" dirty="0" smtClean="0"/>
              <a:t>R</a:t>
            </a:r>
            <a:r>
              <a:rPr lang="hr-HR" sz="3500" dirty="0" smtClean="0"/>
              <a:t>S</a:t>
            </a:r>
            <a:endParaRPr lang="sr-Cyrl-RS" sz="3500" dirty="0" smtClean="0"/>
          </a:p>
          <a:p>
            <a:endParaRPr lang="hr-HR" dirty="0"/>
          </a:p>
        </p:txBody>
      </p:sp>
    </p:spTree>
    <p:extLst>
      <p:ext uri="{BB962C8B-B14F-4D97-AF65-F5344CB8AC3E}">
        <p14:creationId xmlns:p14="http://schemas.microsoft.com/office/powerpoint/2010/main" val="135332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b="1" dirty="0"/>
              <a:t>WE EMPHASIZE COOPERATION WITH</a:t>
            </a:r>
          </a:p>
        </p:txBody>
      </p:sp>
      <p:sp>
        <p:nvSpPr>
          <p:cNvPr id="3" name="Content Placeholder 2"/>
          <p:cNvSpPr>
            <a:spLocks noGrp="1"/>
          </p:cNvSpPr>
          <p:nvPr>
            <p:ph idx="1"/>
          </p:nvPr>
        </p:nvSpPr>
        <p:spPr/>
        <p:txBody>
          <a:bodyPr>
            <a:normAutofit fontScale="92500"/>
          </a:bodyPr>
          <a:lstStyle/>
          <a:p>
            <a:r>
              <a:rPr lang="sr-Cyrl-RS" sz="3200" dirty="0" smtClean="0"/>
              <a:t>- </a:t>
            </a:r>
            <a:r>
              <a:rPr lang="hr-HR" sz="3200" dirty="0" smtClean="0"/>
              <a:t>The Ministry of Finance of RS</a:t>
            </a:r>
            <a:endParaRPr lang="sr-Cyrl-RS" sz="3200" dirty="0"/>
          </a:p>
          <a:p>
            <a:r>
              <a:rPr lang="sr-Cyrl-RS" sz="3200" dirty="0"/>
              <a:t>- </a:t>
            </a:r>
            <a:r>
              <a:rPr lang="hr-HR" sz="3200" dirty="0" smtClean="0"/>
              <a:t>The </a:t>
            </a:r>
            <a:r>
              <a:rPr lang="en-US" sz="3200" dirty="0" smtClean="0"/>
              <a:t>Ministry </a:t>
            </a:r>
            <a:r>
              <a:rPr lang="en-US" sz="3200" dirty="0"/>
              <a:t>of Human Rights and Refugees of </a:t>
            </a:r>
            <a:r>
              <a:rPr lang="en-US" sz="3200" dirty="0" err="1" smtClean="0"/>
              <a:t>BiH</a:t>
            </a:r>
            <a:endParaRPr lang="hr-HR" sz="3200" dirty="0" smtClean="0"/>
          </a:p>
          <a:p>
            <a:r>
              <a:rPr lang="sr-Cyrl-RS" sz="3200" dirty="0" smtClean="0"/>
              <a:t>-  </a:t>
            </a:r>
            <a:r>
              <a:rPr lang="hr-HR" sz="3200" dirty="0" smtClean="0"/>
              <a:t>The U.S. Embassy in BiH </a:t>
            </a:r>
          </a:p>
          <a:p>
            <a:r>
              <a:rPr lang="sr-Cyrl-RS" sz="3200" dirty="0" smtClean="0"/>
              <a:t>- </a:t>
            </a:r>
            <a:r>
              <a:rPr lang="hr-HR" sz="3200" dirty="0" smtClean="0"/>
              <a:t>F</a:t>
            </a:r>
            <a:r>
              <a:rPr lang="en-US" sz="3200" dirty="0" smtClean="0"/>
              <a:t>ore</a:t>
            </a:r>
            <a:r>
              <a:rPr lang="hr-HR" sz="3200" dirty="0" smtClean="0"/>
              <a:t>ign</a:t>
            </a:r>
            <a:r>
              <a:rPr lang="en-US" sz="3200" dirty="0" smtClean="0"/>
              <a:t> </a:t>
            </a:r>
            <a:r>
              <a:rPr lang="en-US" sz="3200" dirty="0"/>
              <a:t>Investment Promotion Agency of Bosnia </a:t>
            </a:r>
            <a:r>
              <a:rPr lang="en-US" sz="3200" dirty="0" smtClean="0"/>
              <a:t>and</a:t>
            </a:r>
            <a:r>
              <a:rPr lang="hr-HR" sz="3200" dirty="0" smtClean="0"/>
              <a:t> </a:t>
            </a:r>
            <a:r>
              <a:rPr lang="en-US" sz="3200" dirty="0" smtClean="0"/>
              <a:t>Herzegovina</a:t>
            </a:r>
            <a:endParaRPr lang="hr-HR" sz="3200" dirty="0"/>
          </a:p>
          <a:p>
            <a:r>
              <a:rPr lang="en-US" sz="3200" dirty="0" smtClean="0"/>
              <a:t> </a:t>
            </a:r>
            <a:r>
              <a:rPr lang="sr-Cyrl-RS" sz="3200" dirty="0" smtClean="0"/>
              <a:t>- </a:t>
            </a:r>
            <a:r>
              <a:rPr lang="hr-HR" sz="3200" dirty="0" smtClean="0"/>
              <a:t>The Investment-Development Bank of The Republic of Srpska </a:t>
            </a:r>
          </a:p>
          <a:p>
            <a:r>
              <a:rPr lang="sr-Cyrl-RS" sz="3200" dirty="0" smtClean="0"/>
              <a:t>- </a:t>
            </a:r>
            <a:r>
              <a:rPr lang="hr-HR" sz="3200" dirty="0" smtClean="0"/>
              <a:t>The </a:t>
            </a:r>
            <a:r>
              <a:rPr lang="en-US" sz="3200" dirty="0" smtClean="0"/>
              <a:t>Embassy</a:t>
            </a:r>
            <a:r>
              <a:rPr lang="en-US" sz="3200" dirty="0"/>
              <a:t> of the Czech </a:t>
            </a:r>
            <a:r>
              <a:rPr lang="en-US" sz="3200" dirty="0" smtClean="0"/>
              <a:t>Republic</a:t>
            </a:r>
            <a:r>
              <a:rPr lang="hr-HR" sz="3200" dirty="0" smtClean="0"/>
              <a:t> in BiH</a:t>
            </a:r>
            <a:endParaRPr lang="sr-Cyrl-RS" sz="3200" dirty="0"/>
          </a:p>
          <a:p>
            <a:endParaRPr lang="hr-HR" dirty="0"/>
          </a:p>
        </p:txBody>
      </p:sp>
    </p:spTree>
    <p:extLst>
      <p:ext uri="{BB962C8B-B14F-4D97-AF65-F5344CB8AC3E}">
        <p14:creationId xmlns:p14="http://schemas.microsoft.com/office/powerpoint/2010/main" val="4208978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181250"/>
          </a:xfrm>
        </p:spPr>
        <p:txBody>
          <a:bodyPr/>
          <a:lstStyle/>
          <a:p>
            <a:pPr algn="ctr"/>
            <a:r>
              <a:rPr lang="hr-HR" b="1" dirty="0" smtClean="0"/>
              <a:t>THE MUNICIPALITY OF BROD</a:t>
            </a:r>
            <a:endParaRPr lang="hr-HR" b="1" dirty="0"/>
          </a:p>
        </p:txBody>
      </p:sp>
      <p:sp>
        <p:nvSpPr>
          <p:cNvPr id="3" name="Content Placeholder 2"/>
          <p:cNvSpPr>
            <a:spLocks noGrp="1"/>
          </p:cNvSpPr>
          <p:nvPr>
            <p:ph idx="1"/>
          </p:nvPr>
        </p:nvSpPr>
        <p:spPr>
          <a:xfrm>
            <a:off x="1097280" y="1479884"/>
            <a:ext cx="10058400" cy="4389210"/>
          </a:xfrm>
        </p:spPr>
        <p:txBody>
          <a:bodyPr>
            <a:normAutofit/>
          </a:bodyPr>
          <a:lstStyle/>
          <a:p>
            <a:endParaRPr lang="hr-HR" dirty="0" smtClean="0"/>
          </a:p>
          <a:p>
            <a:endParaRPr lang="sr-Cyrl-RS" dirty="0" smtClean="0"/>
          </a:p>
          <a:p>
            <a:pPr marL="0" indent="0" algn="ctr">
              <a:buNone/>
            </a:pPr>
            <a:endParaRPr lang="sr-Cyrl-RS" dirty="0" smtClean="0"/>
          </a:p>
          <a:p>
            <a:pPr marL="0" indent="0" algn="ctr">
              <a:buNone/>
            </a:pPr>
            <a:endParaRPr lang="hr-HR" sz="3200" b="1" dirty="0" smtClean="0">
              <a:effectLst>
                <a:outerShdw blurRad="38100" dist="38100" dir="2700000" algn="tl">
                  <a:srgbClr val="000000">
                    <a:alpha val="43137"/>
                  </a:srgbClr>
                </a:outerShdw>
              </a:effectLst>
            </a:endParaRPr>
          </a:p>
          <a:p>
            <a:pPr marL="0" indent="0" algn="ctr">
              <a:buNone/>
            </a:pPr>
            <a:r>
              <a:rPr lang="hr-HR" sz="3200" b="1" dirty="0" smtClean="0">
                <a:effectLst>
                  <a:outerShdw blurRad="38100" dist="38100" dir="2700000" algn="tl">
                    <a:srgbClr val="000000">
                      <a:alpha val="43137"/>
                    </a:srgbClr>
                  </a:outerShdw>
                </a:effectLst>
              </a:rPr>
              <a:t>LOCAL DEVELOPMENT DEPARTMENT</a:t>
            </a:r>
          </a:p>
          <a:p>
            <a:pPr marL="0" indent="0" algn="ctr">
              <a:buNone/>
            </a:pPr>
            <a:r>
              <a:rPr lang="hr-HR" b="1" dirty="0" smtClean="0"/>
              <a:t>phone</a:t>
            </a:r>
            <a:r>
              <a:rPr lang="sr-Cyrl-RS" b="1" dirty="0" smtClean="0"/>
              <a:t>/</a:t>
            </a:r>
            <a:r>
              <a:rPr lang="hr-HR" b="1" dirty="0" smtClean="0"/>
              <a:t>fax:</a:t>
            </a:r>
            <a:r>
              <a:rPr lang="sr-Cyrl-RS" b="1" dirty="0" smtClean="0"/>
              <a:t> 053 611-972 / 610-116</a:t>
            </a:r>
            <a:endParaRPr lang="hr-HR" b="1" dirty="0" smtClean="0"/>
          </a:p>
          <a:p>
            <a:pPr marL="0" indent="0">
              <a:buNone/>
            </a:pPr>
            <a:r>
              <a:rPr lang="hr-HR" b="1" dirty="0" smtClean="0"/>
              <a:t>			e-mail: </a:t>
            </a:r>
            <a:r>
              <a:rPr lang="hr-HR" b="1" dirty="0" smtClean="0">
                <a:hlinkClick r:id="rId2"/>
              </a:rPr>
              <a:t>grabovacb@opstina-brod.net</a:t>
            </a:r>
            <a:endParaRPr lang="hr-HR" b="1" dirty="0" smtClean="0"/>
          </a:p>
          <a:p>
            <a:pPr marL="0" indent="0" algn="ctr">
              <a:buNone/>
            </a:pPr>
            <a:r>
              <a:rPr lang="hr-HR" b="1" dirty="0" smtClean="0">
                <a:hlinkClick r:id="rId3"/>
              </a:rPr>
              <a:t>malesevicm@opstina-brod.net</a:t>
            </a:r>
            <a:endParaRPr lang="hr-HR" b="1" dirty="0" smtClean="0"/>
          </a:p>
          <a:p>
            <a:pPr marL="0" indent="0" algn="ctr">
              <a:buNone/>
            </a:pPr>
            <a:r>
              <a:rPr lang="hr-HR" b="1" dirty="0" smtClean="0">
                <a:hlinkClick r:id="rId4"/>
              </a:rPr>
              <a:t>pantics@opstina-brod.net</a:t>
            </a:r>
            <a:r>
              <a:rPr lang="hr-HR" b="1" dirty="0" smtClean="0"/>
              <a:t> </a:t>
            </a:r>
            <a:endParaRPr lang="hr-HR" b="1" dirty="0"/>
          </a:p>
        </p:txBody>
      </p:sp>
      <p:pic>
        <p:nvPicPr>
          <p:cNvPr id="4" name="Picture 2" descr="grb sa crnim brod 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6575" y="1929956"/>
            <a:ext cx="990715" cy="135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123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846</TotalTime>
  <Words>708</Words>
  <Application>Microsoft Office PowerPoint</Application>
  <PresentationFormat>Custom</PresentationFormat>
  <Paragraphs>72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Retrospect</vt:lpstr>
      <vt:lpstr> LOCAL DEVELOPMENT DEPARTMENT</vt:lpstr>
      <vt:lpstr>LOCAL DEVELOPMENT DEPARTMENT</vt:lpstr>
      <vt:lpstr>PowerPoint Presentation</vt:lpstr>
      <vt:lpstr>PowerPoint Presentation</vt:lpstr>
      <vt:lpstr>DEPARTMENT ACTIVITIES</vt:lpstr>
      <vt:lpstr>DEPARTMENT ACTIVITIES</vt:lpstr>
      <vt:lpstr>IMPLEMENTED PROJECTS </vt:lpstr>
      <vt:lpstr>IMPLEMENTED PROJECTS</vt:lpstr>
      <vt:lpstr>WE EMPHASIZE COOPERATION WITH</vt:lpstr>
      <vt:lpstr>WE EMPHASIZE COOPERATION WITH</vt:lpstr>
      <vt:lpstr>THE MUNICIPALITY OF BROD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ОДСЈЕК ЗА ЛОКАЛНИ РАЗВОЈ</dc:title>
  <dc:creator>Mihaela Malešević</dc:creator>
  <cp:lastModifiedBy>Boro Grabovac</cp:lastModifiedBy>
  <cp:revision>26</cp:revision>
  <dcterms:created xsi:type="dcterms:W3CDTF">2018-06-21T09:00:50Z</dcterms:created>
  <dcterms:modified xsi:type="dcterms:W3CDTF">2018-11-09T12:05:55Z</dcterms:modified>
</cp:coreProperties>
</file>