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9" d="100"/>
          <a:sy n="79" d="100"/>
        </p:scale>
        <p:origin x="-384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9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23248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094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65302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4637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7625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0612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43010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78458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32529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83872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BEF673-0E48-4FC9-9B81-A221BEF73938}" type="datetimeFigureOut">
              <a:rPr lang="hr-HR" smtClean="0"/>
              <a:t>28.6.2018.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0D07D40-8D16-4965-A8DA-5DFAC1482E31}" type="slidenum">
              <a:rPr lang="hr-HR" smtClean="0"/>
              <a:t>‹#›</a:t>
            </a:fld>
            <a:endParaRPr lang="hr-H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96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alesevicm@opstina-brod.net" TargetMode="External"/><Relationship Id="rId2" Type="http://schemas.openxmlformats.org/officeDocument/2006/relationships/hyperlink" Target="mailto:grabovacb@opstina-brod.ne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mailto:pantics@opstina-brod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10593" y="-56197"/>
            <a:ext cx="10058400" cy="3566160"/>
          </a:xfrm>
        </p:spPr>
        <p:txBody>
          <a:bodyPr>
            <a:normAutofit/>
          </a:bodyPr>
          <a:lstStyle/>
          <a:p>
            <a:pPr algn="ctr"/>
            <a:r>
              <a:rPr lang="sr-Cyrl-R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ОДСЈЕК ЗА ЛОКАЛНИ РАЗВОЈ</a:t>
            </a:r>
            <a:endParaRPr lang="hr-H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29530" y="8918094"/>
            <a:ext cx="9144000" cy="1655762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44655" y="23161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endParaRPr lang="hr-HR" dirty="0"/>
          </a:p>
        </p:txBody>
      </p:sp>
      <p:pic>
        <p:nvPicPr>
          <p:cNvPr id="7" name="Picture 2" descr="grb sa crnim brod 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078" y="848139"/>
            <a:ext cx="990715" cy="135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Rezultat slika za team together everyone achieves m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939" y="3509963"/>
            <a:ext cx="2437020" cy="279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01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sr-Cyrl-RS" b="1" dirty="0" smtClean="0"/>
              <a:t>ОДСЈЕК ЗА ЛОКАЛНИ РАЗВОЈ </a:t>
            </a:r>
            <a:endParaRPr lang="hr-H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dirty="0" smtClean="0"/>
              <a:t> Одсјек обавља </a:t>
            </a:r>
            <a:r>
              <a:rPr lang="ru-RU" dirty="0"/>
              <a:t>послове и радне задатке који се односе на најкомплекснија питања локалног друштвено-економског развоја општине. Прати и процјењује примјенљивост усвојене Стратегије развоја </a:t>
            </a:r>
            <a:r>
              <a:rPr lang="ru-RU" dirty="0" smtClean="0"/>
              <a:t>општине.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dirty="0" smtClean="0"/>
              <a:t>Одсјек </a:t>
            </a:r>
            <a:r>
              <a:rPr lang="ru-RU" dirty="0"/>
              <a:t>врши стручну обраду и процјену понуђених рјешења ангажујући, уз сагласност Начелника општине, по указаној потреби консултанте и консултације од стручних лица и консултантских кућа за поједина питања и дијелове развојних планова-стратегије развоја општине</a:t>
            </a:r>
            <a:r>
              <a:rPr lang="ru-RU" dirty="0" smtClean="0"/>
              <a:t>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dirty="0" smtClean="0"/>
              <a:t> </a:t>
            </a:r>
            <a:r>
              <a:rPr lang="ru-RU" dirty="0"/>
              <a:t>Учествује и координира активности са начелницима Одјељења и другим органима и организацијама на подручју општине на изради елабората за аплицирање за донаторска средства. </a:t>
            </a:r>
            <a:endParaRPr lang="ru-RU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dirty="0" smtClean="0"/>
              <a:t>Одсјек </a:t>
            </a:r>
            <a:r>
              <a:rPr lang="ru-RU" dirty="0"/>
              <a:t>има за задатак предлагање рјешења за стварање што повољнијих услова за привлачење инвестиција и инвеститора на подручје О</a:t>
            </a:r>
            <a:r>
              <a:rPr lang="ru-RU" dirty="0" smtClean="0"/>
              <a:t>пштине </a:t>
            </a:r>
            <a:r>
              <a:rPr lang="ru-RU" dirty="0"/>
              <a:t>са првенственим циљем отварања нових радних мјеста у реалном сектору.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5934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459" y="671133"/>
            <a:ext cx="10480827" cy="5794062"/>
          </a:xfrm>
        </p:spPr>
        <p:txBody>
          <a:bodyPr>
            <a:normAutofit/>
          </a:bodyPr>
          <a:lstStyle/>
          <a:p>
            <a:pPr marL="1471400" lvl="8" indent="0" algn="ctr">
              <a:buNone/>
            </a:pPr>
            <a:r>
              <a:rPr lang="sr-Cyrl-RS" sz="4800" b="1" dirty="0" smtClean="0">
                <a:latin typeface="+mj-lt"/>
              </a:rPr>
              <a:t>ОРГАНИЗАЦИОНА СТРУКТУРА</a:t>
            </a:r>
          </a:p>
          <a:p>
            <a:pPr marL="1471400" lvl="8" indent="0" algn="just">
              <a:buNone/>
            </a:pPr>
            <a:endParaRPr lang="sr-Cyrl-RS" sz="4800" b="1" dirty="0">
              <a:latin typeface="+mj-lt"/>
            </a:endParaRPr>
          </a:p>
          <a:p>
            <a:pPr lvl="8" algn="just">
              <a:buFont typeface="Wingdings" panose="05000000000000000000" pitchFamily="2" charset="2"/>
              <a:buChar char="ü"/>
            </a:pPr>
            <a:r>
              <a:rPr lang="sr-Cyrl-RS" sz="2000" dirty="0" smtClean="0"/>
              <a:t>Шеф Одсјека </a:t>
            </a:r>
          </a:p>
          <a:p>
            <a:pPr lvl="8" algn="just">
              <a:buFont typeface="Wingdings" panose="05000000000000000000" pitchFamily="2" charset="2"/>
              <a:buChar char="ü"/>
            </a:pPr>
            <a:r>
              <a:rPr lang="ru-RU" sz="2000" dirty="0"/>
              <a:t>Самостални стручни сарадник за за </a:t>
            </a:r>
            <a:r>
              <a:rPr lang="ru-RU" sz="2000" dirty="0" smtClean="0"/>
              <a:t>сарадњу </a:t>
            </a:r>
            <a:r>
              <a:rPr lang="ru-RU" sz="2000" dirty="0"/>
              <a:t>са међународним организацијама, </a:t>
            </a:r>
            <a:r>
              <a:rPr lang="ru-RU" sz="2000" dirty="0" smtClean="0"/>
              <a:t>удружењима </a:t>
            </a:r>
            <a:r>
              <a:rPr lang="ru-RU" sz="2000" dirty="0"/>
              <a:t>и прекограничну сарадњу </a:t>
            </a:r>
            <a:endParaRPr lang="ru-RU" sz="2000" dirty="0" smtClean="0"/>
          </a:p>
          <a:p>
            <a:pPr lvl="8" algn="just">
              <a:buFont typeface="Wingdings" panose="05000000000000000000" pitchFamily="2" charset="2"/>
              <a:buChar char="ü"/>
            </a:pPr>
            <a:r>
              <a:rPr lang="ru-RU" sz="2000" dirty="0"/>
              <a:t>Самостални стручни сарадник за </a:t>
            </a:r>
            <a:r>
              <a:rPr lang="ru-RU" sz="2000" dirty="0" smtClean="0"/>
              <a:t>стратегије</a:t>
            </a:r>
            <a:r>
              <a:rPr lang="ru-RU" sz="2000" dirty="0"/>
              <a:t>, планове развоја општине и капитална и инвестициона улагања </a:t>
            </a:r>
            <a:endParaRPr lang="ru-RU" sz="2000" dirty="0" smtClean="0"/>
          </a:p>
          <a:p>
            <a:pPr lvl="8" algn="just">
              <a:buFont typeface="Wingdings" panose="05000000000000000000" pitchFamily="2" charset="2"/>
              <a:buChar char="ü"/>
            </a:pPr>
            <a:r>
              <a:rPr lang="ru-RU" sz="2000" dirty="0"/>
              <a:t>Самостални стручни сарадник за развој пољопривреде, шумарства и водопривреде и екологију </a:t>
            </a:r>
            <a:endParaRPr lang="ru-RU" sz="2000" dirty="0" smtClean="0"/>
          </a:p>
          <a:p>
            <a:pPr lvl="8" algn="just">
              <a:buFont typeface="Wingdings" panose="05000000000000000000" pitchFamily="2" charset="2"/>
              <a:buChar char="ü"/>
            </a:pPr>
            <a:r>
              <a:rPr lang="ru-RU" sz="2000" dirty="0"/>
              <a:t>Самостални стручни сарадник за </a:t>
            </a:r>
            <a:r>
              <a:rPr lang="ru-RU" sz="2000" dirty="0" smtClean="0"/>
              <a:t>питања </a:t>
            </a:r>
            <a:r>
              <a:rPr lang="ru-RU" sz="2000" dirty="0"/>
              <a:t>локалног развоја, обнове и изградње и повратнике </a:t>
            </a:r>
            <a:endParaRPr lang="ru-RU" sz="2000" dirty="0" smtClean="0"/>
          </a:p>
          <a:p>
            <a:pPr marL="1471400" lvl="8" indent="0" algn="just">
              <a:buNone/>
            </a:pPr>
            <a:endParaRPr lang="ru-RU" sz="2000" b="1" dirty="0" smtClean="0"/>
          </a:p>
          <a:p>
            <a:pPr lvl="8" algn="just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pPr lvl="8" algn="ctr">
              <a:buFont typeface="Wingdings" panose="05000000000000000000" pitchFamily="2" charset="2"/>
              <a:buChar char="ü"/>
            </a:pPr>
            <a:endParaRPr lang="hr-HR" sz="2000" dirty="0"/>
          </a:p>
        </p:txBody>
      </p:sp>
      <p:sp>
        <p:nvSpPr>
          <p:cNvPr id="4" name="AutoShape 2" descr="Rezultat slika za team wor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5" name="AutoShape 4" descr="Rezultat slika za team work"/>
          <p:cNvSpPr>
            <a:spLocks noChangeAspect="1" noChangeArrowheads="1"/>
          </p:cNvSpPr>
          <p:nvPr/>
        </p:nvSpPr>
        <p:spPr bwMode="auto">
          <a:xfrm>
            <a:off x="9297428" y="4046490"/>
            <a:ext cx="1379157" cy="137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6" name="AutoShape 6" descr="Rezultat slika za team wor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2056" name="Picture 8" descr="Rezultat slika za team 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237" y="5254581"/>
            <a:ext cx="5601191" cy="103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90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309093"/>
            <a:ext cx="10058400" cy="5560001"/>
          </a:xfrm>
        </p:spPr>
        <p:txBody>
          <a:bodyPr>
            <a:normAutofit/>
          </a:bodyPr>
          <a:lstStyle/>
          <a:p>
            <a:endParaRPr lang="sr-Cyrl-RS" sz="3200" dirty="0" smtClean="0"/>
          </a:p>
          <a:p>
            <a:r>
              <a:rPr lang="sr-Cyrl-RS" sz="3200" dirty="0" smtClean="0"/>
              <a:t>Одсјек за локални развој сарађује са:</a:t>
            </a:r>
          </a:p>
          <a:p>
            <a:endParaRPr lang="sr-Cyrl-RS" sz="32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sr-Cyrl-RS" sz="3200" dirty="0" smtClean="0"/>
              <a:t>Начелником Општине и свим организационим јединицама општинске управе општине Брод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Cyrl-RS" sz="3200" dirty="0" smtClean="0"/>
              <a:t>Локалним привредницима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Cyrl-RS" sz="3200" dirty="0" smtClean="0"/>
              <a:t>Агенцијама за развој, јавним институцијама са подручја Општине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Cyrl-RS" sz="3200" dirty="0" smtClean="0"/>
              <a:t>Домаћим и међународним организацијама </a:t>
            </a:r>
          </a:p>
        </p:txBody>
      </p:sp>
    </p:spTree>
    <p:extLst>
      <p:ext uri="{BB962C8B-B14F-4D97-AF65-F5344CB8AC3E}">
        <p14:creationId xmlns:p14="http://schemas.microsoft.com/office/powerpoint/2010/main" val="174573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554" y="0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sr-Cyrl-RS" b="1" dirty="0" smtClean="0"/>
              <a:t>ПОСЛОВИ ОДСЈЕКА </a:t>
            </a:r>
            <a:endParaRPr lang="hr-H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035" y="1832855"/>
            <a:ext cx="10058400" cy="402336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-  </a:t>
            </a:r>
            <a:r>
              <a:rPr lang="ru-RU" sz="3200" dirty="0" smtClean="0"/>
              <a:t>Израђује апликационе пакете за </a:t>
            </a:r>
            <a:r>
              <a:rPr lang="ru-RU" sz="3200" dirty="0"/>
              <a:t>аплицирање </a:t>
            </a:r>
            <a:r>
              <a:rPr lang="ru-RU" sz="3200" dirty="0" smtClean="0"/>
              <a:t>на донаторска средства</a:t>
            </a:r>
          </a:p>
          <a:p>
            <a:pPr algn="just"/>
            <a:r>
              <a:rPr lang="ru-RU" sz="3200" dirty="0" smtClean="0"/>
              <a:t>- Врши имплементацију и мониторинг пројеката </a:t>
            </a:r>
          </a:p>
          <a:p>
            <a:pPr algn="just"/>
            <a:r>
              <a:rPr lang="ru-RU" sz="3200" dirty="0" smtClean="0"/>
              <a:t>- </a:t>
            </a:r>
            <a:r>
              <a:rPr lang="ru-RU" sz="3200" dirty="0"/>
              <a:t>П</a:t>
            </a:r>
            <a:r>
              <a:rPr lang="ru-RU" sz="3200" dirty="0" smtClean="0"/>
              <a:t>редлаже </a:t>
            </a:r>
            <a:r>
              <a:rPr lang="ru-RU" sz="3200" dirty="0"/>
              <a:t>и обезбјеђује </a:t>
            </a:r>
            <a:r>
              <a:rPr lang="ru-RU" sz="3200" dirty="0" smtClean="0"/>
              <a:t>конструкцију </a:t>
            </a:r>
            <a:r>
              <a:rPr lang="ru-RU" sz="3200" dirty="0"/>
              <a:t>финансирања појединих </a:t>
            </a:r>
            <a:r>
              <a:rPr lang="ru-RU" sz="3200" dirty="0" smtClean="0"/>
              <a:t>пројеката</a:t>
            </a:r>
          </a:p>
          <a:p>
            <a:pPr algn="just"/>
            <a:r>
              <a:rPr lang="ru-RU" sz="3200" dirty="0" smtClean="0"/>
              <a:t>- Сачињава </a:t>
            </a:r>
            <a:r>
              <a:rPr lang="ru-RU" sz="3200" dirty="0"/>
              <a:t>стручне анализе и информације, </a:t>
            </a:r>
            <a:r>
              <a:rPr lang="ru-RU" sz="3200" dirty="0" smtClean="0"/>
              <a:t>извјештаје </a:t>
            </a:r>
            <a:r>
              <a:rPr lang="ru-RU" sz="3200" dirty="0"/>
              <a:t>за потребе Скупштине општине, </a:t>
            </a:r>
            <a:r>
              <a:rPr lang="ru-RU" sz="3200" dirty="0" smtClean="0"/>
              <a:t>Начелника </a:t>
            </a:r>
            <a:r>
              <a:rPr lang="ru-RU" sz="3200" dirty="0"/>
              <a:t>О</a:t>
            </a:r>
            <a:r>
              <a:rPr lang="ru-RU" sz="3200" dirty="0" smtClean="0"/>
              <a:t>пштине</a:t>
            </a:r>
            <a:r>
              <a:rPr lang="ru-RU" sz="3200" dirty="0"/>
              <a:t>, Привредни савјет и друга тијела која су организована у циљу сагледавања и предлагања најоптималнијих рјешења за поједине области и </a:t>
            </a:r>
            <a:r>
              <a:rPr lang="ru-RU" sz="3200" dirty="0" smtClean="0"/>
              <a:t>Општину </a:t>
            </a:r>
            <a:r>
              <a:rPr lang="ru-RU" sz="3200" dirty="0"/>
              <a:t>у цјелини. </a:t>
            </a:r>
            <a:endParaRPr lang="ru-RU" sz="3200" dirty="0" smtClean="0"/>
          </a:p>
          <a:p>
            <a:pPr algn="just"/>
            <a:r>
              <a:rPr lang="ru-RU" sz="3200" dirty="0" smtClean="0"/>
              <a:t>- Активно </a:t>
            </a:r>
            <a:r>
              <a:rPr lang="ru-RU" sz="3200" dirty="0"/>
              <a:t>учествује у изради годишњих планова рада одјељења у Општинској управи и другим органима и организацијама на подручју општине синхронизујући их и усаглашавајући их са циљевима и роковима утврђеним у Стратегији развоја општине. </a:t>
            </a:r>
          </a:p>
        </p:txBody>
      </p:sp>
    </p:spTree>
    <p:extLst>
      <p:ext uri="{BB962C8B-B14F-4D97-AF65-F5344CB8AC3E}">
        <p14:creationId xmlns:p14="http://schemas.microsoft.com/office/powerpoint/2010/main" val="73380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450757"/>
          </a:xfrm>
        </p:spPr>
        <p:txBody>
          <a:bodyPr/>
          <a:lstStyle/>
          <a:p>
            <a:pPr algn="ctr"/>
            <a:r>
              <a:rPr lang="sr-Cyrl-RS" b="1" dirty="0"/>
              <a:t>ПОСЛОВИ ОДСЈЕКА 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sr-Cyrl-RS" dirty="0" smtClean="0"/>
              <a:t>-</a:t>
            </a:r>
            <a:r>
              <a:rPr lang="ru-RU" dirty="0" smtClean="0"/>
              <a:t> </a:t>
            </a:r>
            <a:r>
              <a:rPr lang="ru-RU" sz="3200" dirty="0"/>
              <a:t>Tоком године прати реализацију планова, врши надзор на провођењу, предузима мјере за реализацију и пружа стручну помоћ, извјештава Начелника општине о свим битним питањима и проблемима у реализацији Стратегије развоја. </a:t>
            </a:r>
            <a:endParaRPr lang="sr-Cyrl-RS" sz="3200" dirty="0" smtClean="0"/>
          </a:p>
          <a:p>
            <a:pPr algn="just"/>
            <a:r>
              <a:rPr lang="sr-Cyrl-RS" sz="3200" dirty="0" smtClean="0"/>
              <a:t>- Континуирано комуницира са локалним привредницима</a:t>
            </a:r>
          </a:p>
          <a:p>
            <a:pPr algn="just"/>
            <a:r>
              <a:rPr lang="sr-Cyrl-RS" sz="3200" dirty="0" smtClean="0"/>
              <a:t>- Подстиче локалне привреднике на ширење капацитета </a:t>
            </a:r>
          </a:p>
          <a:p>
            <a:pPr algn="just"/>
            <a:r>
              <a:rPr lang="sr-Cyrl-RS" sz="3200" dirty="0" smtClean="0"/>
              <a:t>- Промовише потенцијале општине Брод 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312560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b="1" dirty="0" smtClean="0"/>
              <a:t>РЕАЛИЗОВАНИ ПРОЈЕКТИ </a:t>
            </a:r>
            <a:endParaRPr lang="hr-H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sr-Cyrl-RS" sz="3200" dirty="0"/>
              <a:t> </a:t>
            </a:r>
            <a:r>
              <a:rPr lang="bs-Cyrl-BA" sz="3200" dirty="0" smtClean="0"/>
              <a:t>Пројекат </a:t>
            </a:r>
            <a:r>
              <a:rPr lang="bs-Cyrl-BA" sz="3200" dirty="0"/>
              <a:t>реконструкције водоводне и канализационе мреже на подручју општине </a:t>
            </a:r>
            <a:r>
              <a:rPr lang="bs-Cyrl-BA" sz="3200" dirty="0" smtClean="0"/>
              <a:t>Брод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bs-Cyrl-BA" sz="3200" dirty="0" smtClean="0"/>
              <a:t>Пројекат </a:t>
            </a:r>
            <a:r>
              <a:rPr lang="bs-Cyrl-BA" sz="3200" dirty="0"/>
              <a:t>јачања здравственог сектора на подручју општине Брод вриједан око 500.000 </a:t>
            </a:r>
            <a:r>
              <a:rPr lang="bs-Cyrl-BA" sz="3200" dirty="0" smtClean="0"/>
              <a:t>КМ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bs-Cyrl-BA" sz="3200" dirty="0" smtClean="0"/>
              <a:t>Пројекат </a:t>
            </a:r>
            <a:r>
              <a:rPr lang="bs-Cyrl-BA" sz="3200" dirty="0"/>
              <a:t>обнове и изградње седам стамбених јединица за избјеглице и расељена лица на простору локалне </a:t>
            </a:r>
            <a:r>
              <a:rPr lang="bs-Cyrl-BA" sz="3200" dirty="0" smtClean="0"/>
              <a:t>заједнице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bs-Cyrl-BA" sz="3200" dirty="0" smtClean="0"/>
              <a:t>Пројекат </a:t>
            </a:r>
            <a:r>
              <a:rPr lang="bs-Cyrl-BA" sz="3200" dirty="0"/>
              <a:t>чишћења каналске мреже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bs-Cyrl-BA" sz="3200" dirty="0" smtClean="0"/>
              <a:t>Пројекат </a:t>
            </a:r>
            <a:r>
              <a:rPr lang="bs-Cyrl-BA" sz="3200" dirty="0"/>
              <a:t>изградње балон сале на подручју мјесне заједнице Лијешће </a:t>
            </a:r>
            <a:endParaRPr lang="bs-Cyrl-BA" sz="3200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bs-Cyrl-BA" sz="3200" dirty="0" smtClean="0"/>
              <a:t>Пројекат изградње спортско-рекреативног комплекса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bs-Cyrl-BA" sz="3200" dirty="0" smtClean="0"/>
              <a:t>Пројекат санације и обнове друштвених домова на руралном подручју општине Брод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8681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b="1" dirty="0"/>
              <a:t>РЕАЛИЗОВАНИ ПРОЈЕКТИ 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bs-Cyrl-BA" sz="3200" dirty="0"/>
              <a:t>Пројекат санације Средње школе „Никола Тесла“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s-Cyrl-BA" sz="3200" dirty="0"/>
              <a:t>Пројекат изградње игралишта у Доњој Барици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s-Cyrl-BA" sz="3200" dirty="0"/>
              <a:t>Пројекат „Зелена пијаца – трбух нашег града“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s-Cyrl-BA" sz="3200" dirty="0"/>
              <a:t>Пројекат „Стварање услова за већу ефикасност и квалитет здравствених услуга на подручју општине Брод“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3200" dirty="0"/>
              <a:t>IPA II</a:t>
            </a:r>
            <a:r>
              <a:rPr lang="bs-Cyrl-BA" sz="3200" dirty="0"/>
              <a:t> Пројекат прекограничне сарадње БиХ – Србија </a:t>
            </a:r>
            <a:r>
              <a:rPr lang="hr-HR" sz="3200" dirty="0" smtClean="0"/>
              <a:t>        </a:t>
            </a:r>
            <a:r>
              <a:rPr lang="bs-Cyrl-BA" sz="3200" dirty="0" smtClean="0"/>
              <a:t>„</a:t>
            </a:r>
            <a:r>
              <a:rPr lang="hr-HR" sz="3200" dirty="0"/>
              <a:t>ER NOW”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s-Cyrl-BA" sz="3200" dirty="0"/>
              <a:t>РеЛОаД</a:t>
            </a:r>
            <a:endParaRPr lang="sr-Cyrl-RS" sz="3200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1448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94977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sr-Cyrl-RS" b="1" dirty="0" smtClean="0"/>
              <a:t>ИСТИЧЕМО САРАДЊУ СА</a:t>
            </a:r>
            <a:endParaRPr lang="hr-H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r-Cyrl-RS" sz="3500" dirty="0" smtClean="0"/>
              <a:t>- </a:t>
            </a:r>
            <a:r>
              <a:rPr lang="hr-HR" sz="3500" dirty="0" smtClean="0"/>
              <a:t>UNDP-</a:t>
            </a:r>
            <a:r>
              <a:rPr lang="sr-Cyrl-RS" sz="3500" dirty="0" smtClean="0"/>
              <a:t>ом</a:t>
            </a:r>
          </a:p>
          <a:p>
            <a:pPr algn="just"/>
            <a:r>
              <a:rPr lang="sr-Cyrl-RS" sz="3500" dirty="0" smtClean="0"/>
              <a:t>- </a:t>
            </a:r>
            <a:r>
              <a:rPr lang="hr-HR" sz="3500" dirty="0" smtClean="0"/>
              <a:t>USAID- </a:t>
            </a:r>
            <a:r>
              <a:rPr lang="sr-Cyrl-RS" sz="3500" dirty="0" smtClean="0"/>
              <a:t>ом</a:t>
            </a:r>
          </a:p>
          <a:p>
            <a:pPr algn="just"/>
            <a:r>
              <a:rPr lang="sr-Cyrl-RS" sz="3500" dirty="0" smtClean="0"/>
              <a:t>- Европском комисијом </a:t>
            </a:r>
          </a:p>
          <a:p>
            <a:pPr algn="just"/>
            <a:r>
              <a:rPr lang="sr-Cyrl-RS" sz="3500" dirty="0" smtClean="0"/>
              <a:t>- Привредном комором </a:t>
            </a:r>
          </a:p>
          <a:p>
            <a:pPr algn="just"/>
            <a:r>
              <a:rPr lang="sr-Cyrl-RS" sz="3500" dirty="0" smtClean="0"/>
              <a:t>- Представништвом њемачке привреде у БиХ</a:t>
            </a:r>
          </a:p>
          <a:p>
            <a:pPr algn="just"/>
            <a:r>
              <a:rPr lang="sr-Cyrl-RS" sz="3500" dirty="0" smtClean="0"/>
              <a:t>- Министарством за економске односе и регионалну сарадњу РС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533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b="1" dirty="0"/>
              <a:t>ИСТИЧЕМО САРАДЊУ СА</a:t>
            </a:r>
            <a:br>
              <a:rPr lang="sr-Cyrl-RS" b="1" dirty="0"/>
            </a:br>
            <a:endParaRPr lang="hr-H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sz="3200" dirty="0" smtClean="0"/>
              <a:t>- Министарством </a:t>
            </a:r>
            <a:r>
              <a:rPr lang="sr-Cyrl-RS" sz="3200" dirty="0"/>
              <a:t>финансија РС</a:t>
            </a:r>
          </a:p>
          <a:p>
            <a:r>
              <a:rPr lang="sr-Cyrl-RS" sz="3200" dirty="0"/>
              <a:t>- Министарством за људска права и избјеглице БиХ </a:t>
            </a:r>
          </a:p>
          <a:p>
            <a:pPr marL="0" indent="0">
              <a:buNone/>
            </a:pPr>
            <a:r>
              <a:rPr lang="sr-Cyrl-RS" sz="3200" dirty="0" smtClean="0"/>
              <a:t>-  Амбасадом Сједињених Америчких Држава у БиХ </a:t>
            </a:r>
          </a:p>
          <a:p>
            <a:r>
              <a:rPr lang="sr-Cyrl-RS" sz="3200" dirty="0" smtClean="0"/>
              <a:t>- Агенцијом </a:t>
            </a:r>
            <a:r>
              <a:rPr lang="sr-Cyrl-RS" sz="3200" dirty="0"/>
              <a:t>за промоцију страних инвестиција у БиХ</a:t>
            </a:r>
          </a:p>
          <a:p>
            <a:r>
              <a:rPr lang="sr-Cyrl-RS" sz="3200" dirty="0"/>
              <a:t>- Инвестиционо-развојном банком РС</a:t>
            </a:r>
          </a:p>
          <a:p>
            <a:r>
              <a:rPr lang="sr-Cyrl-RS" sz="3200" dirty="0"/>
              <a:t>- Амбасадом Чешке у БиХ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0897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81250"/>
          </a:xfrm>
        </p:spPr>
        <p:txBody>
          <a:bodyPr/>
          <a:lstStyle/>
          <a:p>
            <a:pPr algn="ctr"/>
            <a:r>
              <a:rPr lang="sr-Cyrl-RS" b="1" dirty="0" smtClean="0"/>
              <a:t>ОПШТИНА БРОД </a:t>
            </a:r>
            <a:endParaRPr lang="hr-H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79884"/>
            <a:ext cx="10058400" cy="4389210"/>
          </a:xfrm>
        </p:spPr>
        <p:txBody>
          <a:bodyPr>
            <a:normAutofit/>
          </a:bodyPr>
          <a:lstStyle/>
          <a:p>
            <a:endParaRPr lang="hr-HR" dirty="0" smtClean="0"/>
          </a:p>
          <a:p>
            <a:endParaRPr lang="sr-Cyrl-RS" dirty="0" smtClean="0"/>
          </a:p>
          <a:p>
            <a:pPr marL="0" indent="0" algn="ctr">
              <a:buNone/>
            </a:pPr>
            <a:endParaRPr lang="sr-Cyrl-RS" dirty="0" smtClean="0"/>
          </a:p>
          <a:p>
            <a:pPr marL="0" indent="0" algn="ctr">
              <a:buNone/>
            </a:pPr>
            <a:endParaRPr lang="hr-H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sr-Cyrl-R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ОДСЈЕК ЗА ЛОКАЛНИ РАЗВОЈ </a:t>
            </a:r>
            <a:endParaRPr lang="hr-H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sr-Cyrl-RS" b="1" dirty="0" smtClean="0"/>
              <a:t>тел/факс</a:t>
            </a:r>
            <a:r>
              <a:rPr lang="hr-HR" b="1" dirty="0" smtClean="0"/>
              <a:t>:</a:t>
            </a:r>
            <a:r>
              <a:rPr lang="sr-Cyrl-RS" b="1" dirty="0" smtClean="0"/>
              <a:t> 053 611-972 / </a:t>
            </a:r>
            <a:r>
              <a:rPr lang="sr-Cyrl-RS" b="1" dirty="0" smtClean="0"/>
              <a:t>610-116</a:t>
            </a:r>
            <a:endParaRPr lang="hr-HR" b="1" dirty="0" smtClean="0"/>
          </a:p>
          <a:p>
            <a:pPr marL="0" indent="0">
              <a:buNone/>
            </a:pPr>
            <a:r>
              <a:rPr lang="hr-HR" b="1" dirty="0" smtClean="0"/>
              <a:t>			e-mail</a:t>
            </a:r>
            <a:r>
              <a:rPr lang="hr-HR" b="1" dirty="0" smtClean="0"/>
              <a:t>: </a:t>
            </a:r>
            <a:r>
              <a:rPr lang="hr-HR" b="1" dirty="0" smtClean="0">
                <a:hlinkClick r:id="rId2"/>
              </a:rPr>
              <a:t>grabovacb@opstina-brod.net</a:t>
            </a:r>
            <a:endParaRPr lang="hr-HR" b="1" dirty="0" smtClean="0"/>
          </a:p>
          <a:p>
            <a:pPr marL="0" indent="0" algn="ctr">
              <a:buNone/>
            </a:pPr>
            <a:r>
              <a:rPr lang="hr-HR" b="1" dirty="0" smtClean="0">
                <a:hlinkClick r:id="rId3"/>
              </a:rPr>
              <a:t>malesevicm@opstina-brod.net</a:t>
            </a:r>
            <a:endParaRPr lang="hr-HR" b="1" dirty="0" smtClean="0"/>
          </a:p>
          <a:p>
            <a:pPr marL="0" indent="0" algn="ctr">
              <a:buNone/>
            </a:pPr>
            <a:r>
              <a:rPr lang="hr-HR" b="1" dirty="0" smtClean="0">
                <a:hlinkClick r:id="rId4"/>
              </a:rPr>
              <a:t>pantics</a:t>
            </a:r>
            <a:r>
              <a:rPr lang="hr-HR" b="1" dirty="0" smtClean="0">
                <a:hlinkClick r:id="rId4"/>
              </a:rPr>
              <a:t>@opstina-brod.net</a:t>
            </a:r>
            <a:r>
              <a:rPr lang="hr-HR" b="1" dirty="0" smtClean="0"/>
              <a:t> </a:t>
            </a:r>
            <a:endParaRPr lang="hr-HR" b="1" dirty="0"/>
          </a:p>
        </p:txBody>
      </p:sp>
      <p:pic>
        <p:nvPicPr>
          <p:cNvPr id="4" name="Picture 2" descr="grb sa crnim brod sm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575" y="1929956"/>
            <a:ext cx="990715" cy="135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12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597</TotalTime>
  <Words>574</Words>
  <Application>Microsoft Office PowerPoint</Application>
  <PresentationFormat>Custom</PresentationFormat>
  <Paragraphs>72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Retrospect</vt:lpstr>
      <vt:lpstr>ОДСЈЕК ЗА ЛОКАЛНИ РАЗВОЈ</vt:lpstr>
      <vt:lpstr>ОДСЈЕК ЗА ЛОКАЛНИ РАЗВОЈ </vt:lpstr>
      <vt:lpstr>PowerPoint Presentation</vt:lpstr>
      <vt:lpstr>PowerPoint Presentation</vt:lpstr>
      <vt:lpstr>ПОСЛОВИ ОДСЈЕКА </vt:lpstr>
      <vt:lpstr>ПОСЛОВИ ОДСЈЕКА </vt:lpstr>
      <vt:lpstr>РЕАЛИЗОВАНИ ПРОЈЕКТИ </vt:lpstr>
      <vt:lpstr>РЕАЛИЗОВАНИ ПРОЈЕКТИ </vt:lpstr>
      <vt:lpstr>ИСТИЧЕМО САРАДЊУ СА</vt:lpstr>
      <vt:lpstr>ИСТИЧЕМО САРАДЊУ СА </vt:lpstr>
      <vt:lpstr>ОПШТИНА БРОД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ОДСЈЕК ЗА ЛОКАЛНИ РАЗВОЈ</dc:title>
  <dc:creator>Mihaela Malešević</dc:creator>
  <cp:lastModifiedBy>Boro Grabovac</cp:lastModifiedBy>
  <cp:revision>15</cp:revision>
  <dcterms:created xsi:type="dcterms:W3CDTF">2018-06-21T09:00:50Z</dcterms:created>
  <dcterms:modified xsi:type="dcterms:W3CDTF">2018-06-28T05:29:05Z</dcterms:modified>
</cp:coreProperties>
</file>